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6"/>
  </p:notesMasterIdLst>
  <p:sldIdLst>
    <p:sldId id="256" r:id="rId2"/>
    <p:sldId id="259" r:id="rId3"/>
    <p:sldId id="293" r:id="rId4"/>
    <p:sldId id="294" r:id="rId5"/>
    <p:sldId id="257" r:id="rId6"/>
    <p:sldId id="258" r:id="rId7"/>
    <p:sldId id="297" r:id="rId8"/>
    <p:sldId id="261" r:id="rId9"/>
    <p:sldId id="262" r:id="rId10"/>
    <p:sldId id="265" r:id="rId11"/>
    <p:sldId id="267" r:id="rId12"/>
    <p:sldId id="268" r:id="rId13"/>
    <p:sldId id="299" r:id="rId14"/>
    <p:sldId id="269" r:id="rId15"/>
    <p:sldId id="305" r:id="rId16"/>
    <p:sldId id="302" r:id="rId17"/>
    <p:sldId id="270" r:id="rId18"/>
    <p:sldId id="306" r:id="rId19"/>
    <p:sldId id="308" r:id="rId20"/>
    <p:sldId id="271" r:id="rId21"/>
    <p:sldId id="272" r:id="rId22"/>
    <p:sldId id="303" r:id="rId23"/>
    <p:sldId id="274" r:id="rId24"/>
    <p:sldId id="275" r:id="rId25"/>
    <p:sldId id="276" r:id="rId26"/>
    <p:sldId id="298" r:id="rId27"/>
    <p:sldId id="277" r:id="rId28"/>
    <p:sldId id="278" r:id="rId29"/>
    <p:sldId id="279" r:id="rId30"/>
    <p:sldId id="300" r:id="rId31"/>
    <p:sldId id="280" r:id="rId32"/>
    <p:sldId id="281" r:id="rId33"/>
    <p:sldId id="282" r:id="rId34"/>
    <p:sldId id="283" r:id="rId35"/>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1pPr>
    <a:lvl2pPr marL="457200" algn="ctr"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2pPr>
    <a:lvl3pPr marL="914400" algn="ctr"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3pPr>
    <a:lvl4pPr marL="1371600" algn="ctr"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4pPr>
    <a:lvl5pPr marL="1828800" algn="ctr"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5pPr>
    <a:lvl6pPr marL="2286000" algn="l" defTabSz="914400" rtl="0" eaLnBrk="1" latinLnBrk="0" hangingPunct="1">
      <a:defRPr sz="2400" kern="1200">
        <a:solidFill>
          <a:schemeClr val="tx1"/>
        </a:solidFill>
        <a:latin typeface="Arial" charset="0"/>
        <a:ea typeface="ＭＳ Ｐゴシック" pitchFamily="-112" charset="-128"/>
        <a:cs typeface="+mn-cs"/>
      </a:defRPr>
    </a:lvl6pPr>
    <a:lvl7pPr marL="2743200" algn="l" defTabSz="914400" rtl="0" eaLnBrk="1" latinLnBrk="0" hangingPunct="1">
      <a:defRPr sz="2400" kern="1200">
        <a:solidFill>
          <a:schemeClr val="tx1"/>
        </a:solidFill>
        <a:latin typeface="Arial" charset="0"/>
        <a:ea typeface="ＭＳ Ｐゴシック" pitchFamily="-112" charset="-128"/>
        <a:cs typeface="+mn-cs"/>
      </a:defRPr>
    </a:lvl7pPr>
    <a:lvl8pPr marL="3200400" algn="l" defTabSz="914400" rtl="0" eaLnBrk="1" latinLnBrk="0" hangingPunct="1">
      <a:defRPr sz="2400" kern="1200">
        <a:solidFill>
          <a:schemeClr val="tx1"/>
        </a:solidFill>
        <a:latin typeface="Arial" charset="0"/>
        <a:ea typeface="ＭＳ Ｐゴシック" pitchFamily="-112" charset="-128"/>
        <a:cs typeface="+mn-cs"/>
      </a:defRPr>
    </a:lvl8pPr>
    <a:lvl9pPr marL="3657600" algn="l" defTabSz="914400" rtl="0" eaLnBrk="1" latinLnBrk="0" hangingPunct="1">
      <a:defRPr sz="2400"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957" autoAdjust="0"/>
    <p:restoredTop sz="76777" autoAdjust="0"/>
  </p:normalViewPr>
  <p:slideViewPr>
    <p:cSldViewPr>
      <p:cViewPr varScale="1">
        <p:scale>
          <a:sx n="60" d="100"/>
          <a:sy n="60" d="100"/>
        </p:scale>
        <p:origin x="-117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smtClean="0">
                <a:ea typeface="ＭＳ Ｐゴシック" pitchFamily="-96" charset="-128"/>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ea typeface="ＭＳ Ｐゴシック" pitchFamily="-96" charset="-128"/>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smtClean="0">
                <a:ea typeface="ＭＳ Ｐゴシック" pitchFamily="-96" charset="-128"/>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ea typeface="ＭＳ Ｐゴシック" pitchFamily="-96" charset="-128"/>
              </a:defRPr>
            </a:lvl1pPr>
          </a:lstStyle>
          <a:p>
            <a:pPr>
              <a:defRPr/>
            </a:pPr>
            <a:fld id="{37BC9343-1515-4D46-85B5-B62DF949843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ho2.com/yurigagarin.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D92E1C9A-57EA-4D82-B7E7-E270BD455F37}" type="slidenum">
              <a:rPr lang="en-US">
                <a:ea typeface="ＭＳ Ｐゴシック" pitchFamily="-112" charset="-128"/>
              </a:rPr>
              <a:pPr/>
              <a:t>1</a:t>
            </a:fld>
            <a:endParaRPr lang="en-US">
              <a:ea typeface="ＭＳ Ｐゴシック" pitchFamily="-112"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26544C5A-5E19-4976-A89D-10DAF822CDB4}" type="slidenum">
              <a:rPr lang="en-US">
                <a:ea typeface="ＭＳ Ｐゴシック" pitchFamily="-112" charset="-128"/>
              </a:rPr>
              <a:pPr/>
              <a:t>10</a:t>
            </a:fld>
            <a:endParaRPr lang="en-US">
              <a:ea typeface="ＭＳ Ｐゴシック" pitchFamily="-112" charset="-128"/>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a:spcBef>
                <a:spcPct val="50000"/>
              </a:spcBef>
            </a:pPr>
            <a:r>
              <a:rPr lang="en-US" sz="2800" b="1" dirty="0" smtClean="0">
                <a:solidFill>
                  <a:schemeClr val="bg1"/>
                </a:solidFill>
                <a:ea typeface="ＭＳ Ｐゴシック" pitchFamily="-112" charset="-128"/>
              </a:rPr>
              <a:t>Explorer 1</a:t>
            </a:r>
            <a:endParaRPr kumimoji="1" lang="en-US" sz="2800" b="1" dirty="0" smtClean="0">
              <a:solidFill>
                <a:schemeClr val="bg1"/>
              </a:solidFill>
              <a:ea typeface="新細明體" pitchFamily="1" charset="-120"/>
            </a:endParaRPr>
          </a:p>
          <a:p>
            <a:pPr eaLnBrk="1" hangingPunct="1"/>
            <a:endParaRPr lang="en-US" dirty="0" smtClean="0">
              <a:ea typeface="ＭＳ Ｐゴシック" pitchFamily="-112" charset="-128"/>
            </a:endParaRPr>
          </a:p>
          <a:p>
            <a:pPr eaLnBrk="1" hangingPunct="1"/>
            <a:r>
              <a:rPr lang="en-US" dirty="0" smtClean="0">
                <a:ea typeface="ＭＳ Ｐゴシック" pitchFamily="-112" charset="-128"/>
              </a:rPr>
              <a:t>The first successful U.S. satellite, </a:t>
            </a:r>
            <a:r>
              <a:rPr lang="en-US" i="1" dirty="0" smtClean="0">
                <a:ea typeface="ＭＳ Ｐゴシック" pitchFamily="-112" charset="-128"/>
              </a:rPr>
              <a:t>Explorer I,</a:t>
            </a:r>
            <a:r>
              <a:rPr lang="en-US" dirty="0" smtClean="0">
                <a:ea typeface="ＭＳ Ｐゴシック" pitchFamily="-112" charset="-128"/>
              </a:rPr>
              <a:t> was launched into Earth orbit by the Army on Jan. 31, 1958, at Cape Canaveral, Florida, four months after Russia orbited </a:t>
            </a:r>
            <a:r>
              <a:rPr lang="en-US" i="1" dirty="0" smtClean="0">
                <a:ea typeface="ＭＳ Ｐゴシック" pitchFamily="-112" charset="-128"/>
              </a:rPr>
              <a:t>Sputnik.</a:t>
            </a:r>
            <a:r>
              <a:rPr lang="en-US" dirty="0" smtClean="0">
                <a:ea typeface="ＭＳ Ｐゴシック" pitchFamily="-112" charset="-128"/>
              </a:rPr>
              <a:t> The 18-pound satellite had a cylindrical shape and was 80 inches long and six inches in diameter.</a:t>
            </a:r>
            <a:endParaRPr lang="en-US" i="1" dirty="0" smtClean="0">
              <a:ea typeface="ＭＳ Ｐゴシック" pitchFamily="-112" charset="-128"/>
            </a:endParaRPr>
          </a:p>
          <a:p>
            <a:pPr eaLnBrk="1" hangingPunct="1"/>
            <a:r>
              <a:rPr lang="en-US" i="1" dirty="0" smtClean="0">
                <a:ea typeface="ＭＳ Ｐゴシック" pitchFamily="-112" charset="-128"/>
              </a:rPr>
              <a:t>Explorer I's</a:t>
            </a:r>
            <a:r>
              <a:rPr lang="en-US" dirty="0" smtClean="0">
                <a:ea typeface="ＭＳ Ｐゴシック" pitchFamily="-112" charset="-128"/>
              </a:rPr>
              <a:t> small package of instruments produced the first major discovery of the Space Age—The Van Allen radiation belts surrounding the Earth. </a:t>
            </a:r>
            <a:r>
              <a:rPr lang="en-US" i="1" dirty="0" smtClean="0">
                <a:ea typeface="ＭＳ Ｐゴシック" pitchFamily="-112" charset="-128"/>
              </a:rPr>
              <a:t>Explorer I</a:t>
            </a:r>
            <a:r>
              <a:rPr lang="en-US" dirty="0" smtClean="0">
                <a:ea typeface="ＭＳ Ｐゴシック" pitchFamily="-112" charset="-128"/>
              </a:rPr>
              <a:t> burned up in the atmosphere on March 30, 1970.</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74BFA5C-0D06-4746-98C0-649A14AD6F7C}" type="slidenum">
              <a:rPr lang="en-US">
                <a:ea typeface="ＭＳ Ｐゴシック" pitchFamily="-112" charset="-128"/>
              </a:rPr>
              <a:pPr/>
              <a:t>11</a:t>
            </a:fld>
            <a:endParaRPr lang="en-US">
              <a:ea typeface="ＭＳ Ｐゴシック" pitchFamily="-112"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The pressure to beat the Soviets in the space race resulted in the creation of America's space agency, the National Aeronautics and Space Administration.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FA2C0BA-AFB8-49DF-88D5-0BCF9C664BD8}" type="slidenum">
              <a:rPr lang="en-US">
                <a:ea typeface="ＭＳ Ｐゴシック" pitchFamily="-112" charset="-128"/>
              </a:rPr>
              <a:pPr/>
              <a:t>12</a:t>
            </a:fld>
            <a:endParaRPr lang="en-US">
              <a:ea typeface="ＭＳ Ｐゴシック" pitchFamily="-112"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algn="ctr">
              <a:spcBef>
                <a:spcPct val="50000"/>
              </a:spcBef>
            </a:pPr>
            <a:r>
              <a:rPr lang="en-US" sz="2800" b="1" smtClean="0">
                <a:solidFill>
                  <a:schemeClr val="bg1"/>
                </a:solidFill>
                <a:ea typeface="ＭＳ Ｐゴシック" pitchFamily="-112" charset="-128"/>
              </a:rPr>
              <a:t>Luna 3</a:t>
            </a:r>
            <a:endParaRPr kumimoji="1" lang="en-US" sz="2800" b="1" smtClean="0">
              <a:solidFill>
                <a:schemeClr val="bg1"/>
              </a:solidFill>
              <a:ea typeface="新細明體" pitchFamily="1" charset="-120"/>
            </a:endParaRPr>
          </a:p>
          <a:p>
            <a:pPr eaLnBrk="1" hangingPunct="1"/>
            <a:endParaRPr lang="en-US" smtClean="0">
              <a:ea typeface="ＭＳ Ｐゴシック" pitchFamily="-112" charset="-128"/>
            </a:endParaRPr>
          </a:p>
          <a:p>
            <a:pPr eaLnBrk="1" hangingPunct="1"/>
            <a:endParaRPr lang="en-US" smtClean="0">
              <a:ea typeface="ＭＳ Ｐゴシック" pitchFamily="-112" charset="-128"/>
            </a:endParaRPr>
          </a:p>
          <a:p>
            <a:pPr eaLnBrk="1" hangingPunct="1"/>
            <a:r>
              <a:rPr lang="en-US" smtClean="0">
                <a:ea typeface="ＭＳ Ｐゴシック" pitchFamily="-112" charset="-128"/>
              </a:rPr>
              <a:t>Exactly two years after the first Sputnik launch, the Soviets sent the first spacecraft around the moon. Luna 3 took pictures of the moon's far side and sent them to Earth. Earlier Luna attempts failed -- one even hit the moon.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32FA4C5-C946-4805-AED7-ED77D038E282}" type="slidenum">
              <a:rPr lang="en-US" sz="1200"/>
              <a:pPr algn="r"/>
              <a:t>13</a:t>
            </a:fld>
            <a:endParaRPr lang="en-US" sz="1200"/>
          </a:p>
        </p:txBody>
      </p:sp>
      <p:sp>
        <p:nvSpPr>
          <p:cNvPr id="89091"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9092"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algn="ctr">
              <a:spcBef>
                <a:spcPct val="50000"/>
              </a:spcBef>
            </a:pPr>
            <a:r>
              <a:rPr lang="en-US" sz="2800" b="1" smtClean="0">
                <a:solidFill>
                  <a:schemeClr val="bg1"/>
                </a:solidFill>
                <a:ea typeface="ＭＳ Ｐゴシック" pitchFamily="-112" charset="-128"/>
              </a:rPr>
              <a:t>Luna 3</a:t>
            </a:r>
            <a:endParaRPr kumimoji="1" lang="en-US" sz="2800" b="1" smtClean="0">
              <a:solidFill>
                <a:schemeClr val="bg1"/>
              </a:solidFill>
              <a:ea typeface="新細明體" pitchFamily="1" charset="-120"/>
            </a:endParaRPr>
          </a:p>
          <a:p>
            <a:pPr eaLnBrk="1" hangingPunct="1"/>
            <a:endParaRPr lang="en-US" smtClean="0">
              <a:ea typeface="ＭＳ Ｐゴシック" pitchFamily="-112" charset="-128"/>
            </a:endParaRPr>
          </a:p>
          <a:p>
            <a:pPr eaLnBrk="1" hangingPunct="1"/>
            <a:endParaRPr lang="en-US" smtClean="0">
              <a:ea typeface="ＭＳ Ｐゴシック" pitchFamily="-112" charset="-128"/>
            </a:endParaRPr>
          </a:p>
          <a:p>
            <a:pPr eaLnBrk="1" hangingPunct="1"/>
            <a:r>
              <a:rPr lang="en-US" smtClean="0">
                <a:ea typeface="ＭＳ Ｐゴシック" pitchFamily="-112" charset="-128"/>
              </a:rPr>
              <a:t>Exactly two years after the first Sputnik launch, the Soviets sent the first spacecraft around the moon. Luna 3 took pictures of the moon's far side and sent them to Earth. Earlier Luna attempts failed -- one even hit the moon.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D03AD86-850E-440E-9BE6-E6FC3080500E}" type="slidenum">
              <a:rPr lang="en-US">
                <a:ea typeface="ＭＳ Ｐゴシック" pitchFamily="-112" charset="-128"/>
              </a:rPr>
              <a:pPr/>
              <a:t>14</a:t>
            </a:fld>
            <a:endParaRPr lang="en-US">
              <a:ea typeface="ＭＳ Ｐゴシック" pitchFamily="-112"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a:spcBef>
                <a:spcPct val="50000"/>
              </a:spcBef>
            </a:pPr>
            <a:r>
              <a:rPr lang="en-US" sz="2800" b="1" smtClean="0">
                <a:solidFill>
                  <a:schemeClr val="bg1"/>
                </a:solidFill>
                <a:ea typeface="ＭＳ Ｐゴシック" pitchFamily="-112" charset="-128"/>
              </a:rPr>
              <a:t>Corona Spy Satellite</a:t>
            </a:r>
            <a:endParaRPr kumimoji="1" lang="en-US" sz="2800" b="1" smtClean="0">
              <a:solidFill>
                <a:schemeClr val="bg1"/>
              </a:solidFill>
              <a:ea typeface="新細明體" pitchFamily="1" charset="-120"/>
            </a:endParaRPr>
          </a:p>
          <a:p>
            <a:pPr eaLnBrk="1" hangingPunct="1"/>
            <a:endParaRPr lang="en-US" smtClean="0">
              <a:ea typeface="ＭＳ Ｐゴシック" pitchFamily="-112" charset="-128"/>
            </a:endParaRPr>
          </a:p>
          <a:p>
            <a:pPr eaLnBrk="1" hangingPunct="1"/>
            <a:r>
              <a:rPr lang="en-US" smtClean="0">
                <a:ea typeface="ＭＳ Ｐゴシック" pitchFamily="-112" charset="-128"/>
              </a:rPr>
              <a:t>Fearing a surprise nuclear attack from the Soviet Union, President Eisenhower authorized a top-secret spy satellite called "Corona." To disguise its purpose, it was given the name "Discoverer" and was said to be a scientific research satellite. After several attempts, Discoverer 14 successfully carried a camera into orbit and returned with pictures taken more than 100 miles above Soviet territory.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pPr>
              <a:spcBef>
                <a:spcPct val="50000"/>
              </a:spcBef>
            </a:pPr>
            <a:r>
              <a:rPr lang="en-US" b="1" smtClean="0">
                <a:solidFill>
                  <a:srgbClr val="000000"/>
                </a:solidFill>
                <a:ea typeface="ＭＳ Ｐゴシック" pitchFamily="-112" charset="-128"/>
              </a:rPr>
              <a:t>1960 – JFK becomes president</a:t>
            </a:r>
            <a:endParaRPr lang="en-US" smtClean="0">
              <a:solidFill>
                <a:srgbClr val="000000"/>
              </a:solidFill>
              <a:ea typeface="ＭＳ Ｐゴシック" pitchFamily="-112" charset="-128"/>
            </a:endParaRPr>
          </a:p>
          <a:p>
            <a:endParaRPr lang="en-US" b="1" smtClean="0">
              <a:ea typeface="ＭＳ Ｐゴシック" pitchFamily="-11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endParaRPr lang="en-US" smtClean="0">
              <a:ea typeface="ＭＳ Ｐゴシック" pitchFamily="-11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3B84B38-DB50-43E0-B914-9DD046EF4615}" type="slidenum">
              <a:rPr lang="en-US">
                <a:ea typeface="ＭＳ Ｐゴシック" pitchFamily="-112" charset="-128"/>
              </a:rPr>
              <a:pPr/>
              <a:t>17</a:t>
            </a:fld>
            <a:endParaRPr lang="en-US">
              <a:ea typeface="ＭＳ Ｐゴシック" pitchFamily="-112" charset="-128"/>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a:spcBef>
                <a:spcPct val="50000"/>
              </a:spcBef>
            </a:pPr>
            <a:r>
              <a:rPr lang="en-US" sz="2800" b="1" smtClean="0">
                <a:solidFill>
                  <a:schemeClr val="bg1"/>
                </a:solidFill>
                <a:ea typeface="ＭＳ Ｐゴシック" pitchFamily="-112" charset="-128"/>
              </a:rPr>
              <a:t>Yuri Gagarin</a:t>
            </a:r>
          </a:p>
          <a:p>
            <a:pPr eaLnBrk="1" hangingPunct="1"/>
            <a:endParaRPr lang="en-US" smtClean="0">
              <a:ea typeface="ＭＳ Ｐゴシック" pitchFamily="-112" charset="-128"/>
            </a:endParaRPr>
          </a:p>
          <a:p>
            <a:pPr eaLnBrk="1" hangingPunct="1"/>
            <a:endParaRPr lang="en-US" smtClean="0">
              <a:ea typeface="ＭＳ Ｐゴシック" pitchFamily="-112" charset="-128"/>
            </a:endParaRPr>
          </a:p>
          <a:p>
            <a:pPr eaLnBrk="1" hangingPunct="1"/>
            <a:r>
              <a:rPr lang="en-US" smtClean="0">
                <a:ea typeface="ＭＳ Ｐゴシック" pitchFamily="-112" charset="-128"/>
              </a:rPr>
              <a:t>A month before U.S. astronaut Alan Shepard's suborbital flight, Cosmonaut Yuri Gagarin orbited the Earth once in his Vostok spacecraft and returned safely to the ground. (Vostok 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7BC9343-1515-4D46-85B5-B62DF9498435}"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7BC9343-1515-4D46-85B5-B62DF9498435}"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651D3FAF-D727-4199-8704-7929F1669FE1}" type="slidenum">
              <a:rPr lang="en-US">
                <a:ea typeface="ＭＳ Ｐゴシック" pitchFamily="-112" charset="-128"/>
              </a:rPr>
              <a:pPr/>
              <a:t>2</a:t>
            </a:fld>
            <a:endParaRPr lang="en-US">
              <a:ea typeface="ＭＳ Ｐゴシック" pitchFamily="-112" charset="-128"/>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b="1" dirty="0" smtClean="0">
                <a:solidFill>
                  <a:schemeClr val="bg1"/>
                </a:solidFill>
                <a:ea typeface="ＭＳ Ｐゴシック" pitchFamily="-112" charset="-128"/>
              </a:rPr>
              <a:t>Germans develop V-2 Rockets during World</a:t>
            </a:r>
            <a:br>
              <a:rPr lang="en-US" b="1" dirty="0" smtClean="0">
                <a:solidFill>
                  <a:schemeClr val="bg1"/>
                </a:solidFill>
                <a:ea typeface="ＭＳ Ｐゴシック" pitchFamily="-112" charset="-128"/>
              </a:rPr>
            </a:br>
            <a:r>
              <a:rPr lang="en-US" b="1" dirty="0" smtClean="0">
                <a:solidFill>
                  <a:schemeClr val="bg1"/>
                </a:solidFill>
                <a:ea typeface="ＭＳ Ｐゴシック" pitchFamily="-112" charset="-128"/>
              </a:rPr>
              <a:t>War II </a:t>
            </a:r>
            <a:endParaRPr kumimoji="1" lang="en-US" b="1" dirty="0" smtClean="0">
              <a:solidFill>
                <a:schemeClr val="bg1"/>
              </a:solidFill>
              <a:ea typeface="新細明體" pitchFamily="1" charset="-12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899D2E9F-94E5-4B79-A2F8-D43654D8E1FE}" type="slidenum">
              <a:rPr lang="en-US">
                <a:ea typeface="ＭＳ Ｐゴシック" pitchFamily="-112" charset="-128"/>
              </a:rPr>
              <a:pPr/>
              <a:t>20</a:t>
            </a:fld>
            <a:endParaRPr lang="en-US">
              <a:ea typeface="ＭＳ Ｐゴシック" pitchFamily="-112" charset="-128"/>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algn="ctr">
              <a:spcBef>
                <a:spcPct val="50000"/>
              </a:spcBef>
            </a:pPr>
            <a:r>
              <a:rPr lang="en-US" sz="2000" b="1" smtClean="0">
                <a:solidFill>
                  <a:schemeClr val="bg1"/>
                </a:solidFill>
                <a:ea typeface="ＭＳ Ｐゴシック" pitchFamily="-112" charset="-128"/>
              </a:rPr>
              <a:t>May 5, 1961</a:t>
            </a:r>
            <a:endParaRPr kumimoji="1" lang="en-US" sz="2000" b="1" smtClean="0">
              <a:solidFill>
                <a:schemeClr val="bg1"/>
              </a:solidFill>
              <a:ea typeface="新細明體" pitchFamily="1" charset="-120"/>
            </a:endParaRPr>
          </a:p>
          <a:p>
            <a:pPr eaLnBrk="1" hangingPunct="1"/>
            <a:r>
              <a:rPr lang="en-US" smtClean="0">
                <a:ea typeface="ＭＳ Ｐゴシック" pitchFamily="-112" charset="-128"/>
              </a:rPr>
              <a:t>Alan Shepard becomes first American in space</a:t>
            </a:r>
          </a:p>
          <a:p>
            <a:pPr eaLnBrk="1" hangingPunct="1"/>
            <a:endParaRPr lang="en-US" smtClean="0">
              <a:ea typeface="ＭＳ Ｐゴシック" pitchFamily="-112" charset="-128"/>
            </a:endParaRPr>
          </a:p>
          <a:p>
            <a:pPr eaLnBrk="1" hangingPunct="1"/>
            <a:r>
              <a:rPr lang="en-US" smtClean="0">
                <a:ea typeface="ＭＳ Ｐゴシック" pitchFamily="-112" charset="-128"/>
              </a:rPr>
              <a:t>The first American was sent briefly into space aboard Freedom 7. Soaring to an altitude of 116 miles, Alan Shepard spent 15 minutes in suborbital space but did not orbit the Earth. The flight demonstrated that a man could control a craft during weightlessness and high G-force stress.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FA02BEC-775F-4173-A644-B8E3EB841E5A}" type="slidenum">
              <a:rPr lang="en-US">
                <a:ea typeface="ＭＳ Ｐゴシック" pitchFamily="-112" charset="-128"/>
              </a:rPr>
              <a:pPr/>
              <a:t>21</a:t>
            </a:fld>
            <a:endParaRPr lang="en-US">
              <a:ea typeface="ＭＳ Ｐゴシック" pitchFamily="-112" charset="-128"/>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a:spcBef>
                <a:spcPct val="50000"/>
              </a:spcBef>
            </a:pPr>
            <a:r>
              <a:rPr lang="en-US" sz="2000" dirty="0" smtClean="0">
                <a:solidFill>
                  <a:schemeClr val="bg1"/>
                </a:solidFill>
                <a:ea typeface="ＭＳ Ｐゴシック" pitchFamily="-112" charset="-128"/>
              </a:rPr>
              <a:t>May 25, 1961</a:t>
            </a:r>
            <a:endParaRPr kumimoji="1" lang="en-US" sz="2000" dirty="0" smtClean="0">
              <a:solidFill>
                <a:schemeClr val="bg1"/>
              </a:solidFill>
              <a:ea typeface="新細明體" pitchFamily="1" charset="-120"/>
            </a:endParaRPr>
          </a:p>
          <a:p>
            <a:pPr>
              <a:spcBef>
                <a:spcPct val="50000"/>
              </a:spcBef>
            </a:pPr>
            <a:r>
              <a:rPr lang="en-US" sz="2800" dirty="0" smtClean="0">
                <a:solidFill>
                  <a:schemeClr val="bg1"/>
                </a:solidFill>
                <a:ea typeface="ＭＳ Ｐゴシック" pitchFamily="-112" charset="-128"/>
              </a:rPr>
              <a:t>Kennedy’s “Man on the Moon” Speech</a:t>
            </a:r>
            <a:endParaRPr kumimoji="1" lang="en-US" sz="2800" dirty="0" smtClean="0">
              <a:solidFill>
                <a:schemeClr val="bg1"/>
              </a:solidFill>
              <a:ea typeface="新細明體" pitchFamily="1" charset="-120"/>
            </a:endParaRPr>
          </a:p>
          <a:p>
            <a:pPr eaLnBrk="1" hangingPunct="1"/>
            <a:endParaRPr lang="en-US" dirty="0" smtClean="0">
              <a:ea typeface="ＭＳ Ｐゴシック" pitchFamily="-112" charset="-128"/>
            </a:endParaRPr>
          </a:p>
          <a:p>
            <a:pPr eaLnBrk="1" hangingPunct="1"/>
            <a:endParaRPr lang="en-US" dirty="0" smtClean="0">
              <a:ea typeface="ＭＳ Ｐゴシック" pitchFamily="-112" charset="-128"/>
            </a:endParaRPr>
          </a:p>
          <a:p>
            <a:pPr eaLnBrk="1" hangingPunct="1"/>
            <a:r>
              <a:rPr lang="en-US" dirty="0" smtClean="0">
                <a:ea typeface="ＭＳ Ｐゴシック" pitchFamily="-112" charset="-128"/>
              </a:rPr>
              <a:t>Shortly after the Soviets sent the first man into space, President Kennedy wanted to know how the U.S. could better the Soviets. Vice President Lyndon Johnson spoke with top NASA officials, as well as U.S. military and industrial leaders, about the nation's chances of beating the Soviets to the moon. At that time, neither country had a rocket powerful enough for such a mission. </a:t>
            </a:r>
          </a:p>
          <a:p>
            <a:pPr eaLnBrk="1" hangingPunct="1"/>
            <a:r>
              <a:rPr lang="en-US" dirty="0" smtClean="0">
                <a:ea typeface="ＭＳ Ｐゴシック" pitchFamily="-112" charset="-128"/>
              </a:rPr>
              <a:t>In a bold declaration on May 25, 1961, Kennedy stated, "I believe that this nation should commit itself to achieving the goal, before this decade is out, of landing a man on the moon and returning him safely to the Earth."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A648D332-76FD-4817-AEF5-26801B7ED857}" type="slidenum">
              <a:rPr lang="en-US" sz="1200">
                <a:latin typeface="Tahoma" pitchFamily="34" charset="0"/>
              </a:rPr>
              <a:pPr algn="r"/>
              <a:t>22</a:t>
            </a:fld>
            <a:endParaRPr lang="en-US" sz="1200">
              <a:latin typeface="Tahoma" pitchFamily="34"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CB62A39-28F5-44FF-94BA-E40DCAC8ACCE}" type="slidenum">
              <a:rPr lang="en-US">
                <a:ea typeface="ＭＳ Ｐゴシック" pitchFamily="-112" charset="-128"/>
              </a:rPr>
              <a:pPr/>
              <a:t>23</a:t>
            </a:fld>
            <a:endParaRPr lang="en-US">
              <a:ea typeface="ＭＳ Ｐゴシック" pitchFamily="-112" charset="-128"/>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February 1962</a:t>
            </a:r>
          </a:p>
          <a:p>
            <a:pPr>
              <a:spcBef>
                <a:spcPct val="50000"/>
              </a:spcBef>
            </a:pPr>
            <a:r>
              <a:rPr lang="en-US" sz="2800" smtClean="0">
                <a:solidFill>
                  <a:schemeClr val="bg1"/>
                </a:solidFill>
                <a:ea typeface="ＭＳ Ｐゴシック" pitchFamily="-112" charset="-128"/>
              </a:rPr>
              <a:t>John Glenn becomes first American to orbit the earth</a:t>
            </a:r>
            <a:endParaRPr kumimoji="1" lang="en-US" sz="2800" smtClean="0">
              <a:solidFill>
                <a:schemeClr val="bg1"/>
              </a:solidFill>
              <a:ea typeface="新細明體" pitchFamily="1" charset="-120"/>
            </a:endParaRPr>
          </a:p>
          <a:p>
            <a:pPr eaLnBrk="1" hangingPunct="1"/>
            <a:endParaRPr lang="en-US" smtClean="0">
              <a:ea typeface="ＭＳ Ｐゴシック" pitchFamily="-112" charset="-128"/>
            </a:endParaRPr>
          </a:p>
          <a:p>
            <a:pPr eaLnBrk="1" hangingPunct="1"/>
            <a:r>
              <a:rPr lang="en-US" smtClean="0">
                <a:ea typeface="ＭＳ Ｐゴシック" pitchFamily="-112" charset="-128"/>
              </a:rPr>
              <a:t>John Glenn became the first U.S. astronaut to circle the Earth when he spent five hours aboard the Friendship 7 capsule. Parts of the last two of three orbits had to be controlled manually after failure of the autopilot.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5342A12B-BF6E-4E28-9C94-CBADCCFBA43A}" type="slidenum">
              <a:rPr lang="en-US">
                <a:ea typeface="ＭＳ Ｐゴシック" pitchFamily="-112" charset="-128"/>
              </a:rPr>
              <a:pPr/>
              <a:t>24</a:t>
            </a:fld>
            <a:endParaRPr lang="en-US">
              <a:ea typeface="ＭＳ Ｐゴシック" pitchFamily="-112"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Flying aboard Vostok 6, Valentina Tereshkova became the first woman in space.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BD5911F2-EDF8-4AE0-9868-100E46718F29}" type="slidenum">
              <a:rPr lang="en-US">
                <a:ea typeface="ＭＳ Ｐゴシック" pitchFamily="-112" charset="-128"/>
              </a:rPr>
              <a:pPr/>
              <a:t>25</a:t>
            </a:fld>
            <a:endParaRPr lang="en-US">
              <a:ea typeface="ＭＳ Ｐゴシック" pitchFamily="-112" charset="-128"/>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Secured by an umbilical cord attached to Voskhod 2's life support systems, Aleksei Leonov became the first person to leave a spacecraft in orbit. After spending 20 minutes in the vacuum of space, he nearly didn't make it back inside the craft. His spacesuit had expanded more than predicted. To re-enter the spacecraft, Leonov was forced to release some of the air from inside his suit.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A6BF3426-7524-4C3E-B46C-656710EBE5AB}" type="slidenum">
              <a:rPr lang="en-US">
                <a:ea typeface="ＭＳ Ｐゴシック" pitchFamily="-112" charset="-128"/>
              </a:rPr>
              <a:pPr/>
              <a:t>26</a:t>
            </a:fld>
            <a:endParaRPr lang="en-US">
              <a:ea typeface="ＭＳ Ｐゴシック" pitchFamily="-112" charset="-128"/>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502376A7-8554-45E5-BB6B-0DAB07709B2D}" type="slidenum">
              <a:rPr lang="en-US">
                <a:ea typeface="ＭＳ Ｐゴシック" pitchFamily="-112" charset="-128"/>
              </a:rPr>
              <a:pPr/>
              <a:t>27</a:t>
            </a:fld>
            <a:endParaRPr lang="en-US">
              <a:ea typeface="ＭＳ Ｐゴシック" pitchFamily="-112" charset="-128"/>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Gemini IV astronaut Edward White made the first U.S. spacewalk during a four-day mission.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20543B2E-341D-4DCF-8347-132D9F92D96B}" type="slidenum">
              <a:rPr lang="en-US">
                <a:ea typeface="ＭＳ Ｐゴシック" pitchFamily="-112" charset="-128"/>
              </a:rPr>
              <a:pPr/>
              <a:t>28</a:t>
            </a:fld>
            <a:endParaRPr lang="en-US">
              <a:ea typeface="ＭＳ Ｐゴシック" pitchFamily="-112" charset="-128"/>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a:spcBef>
                <a:spcPct val="50000"/>
              </a:spcBef>
            </a:pPr>
            <a:r>
              <a:rPr kumimoji="1" lang="en-US" sz="2800" b="1" dirty="0" smtClean="0">
                <a:solidFill>
                  <a:schemeClr val="bg1"/>
                </a:solidFill>
                <a:ea typeface="ＭＳ Ｐゴシック" pitchFamily="-112" charset="-128"/>
              </a:rPr>
              <a:t>Saturn V</a:t>
            </a:r>
            <a:r>
              <a:rPr kumimoji="1" lang="en-US" sz="2800" dirty="0" smtClean="0">
                <a:solidFill>
                  <a:schemeClr val="bg1"/>
                </a:solidFill>
                <a:ea typeface="ＭＳ Ｐゴシック" pitchFamily="-112" charset="-128"/>
              </a:rPr>
              <a:t> </a:t>
            </a:r>
          </a:p>
          <a:p>
            <a:pPr eaLnBrk="1" hangingPunct="1"/>
            <a:endParaRPr lang="en-US" dirty="0" smtClean="0">
              <a:ea typeface="ＭＳ Ｐゴシック" pitchFamily="-112" charset="-128"/>
            </a:endParaRPr>
          </a:p>
          <a:p>
            <a:pPr eaLnBrk="1" hangingPunct="1"/>
            <a:r>
              <a:rPr lang="en-US" dirty="0" smtClean="0">
                <a:ea typeface="ＭＳ Ｐゴシック" pitchFamily="-112" charset="-128"/>
              </a:rPr>
              <a:t>The Saturn V, developed at NASA's Marshall Space Flight Center under the direction of </a:t>
            </a:r>
            <a:r>
              <a:rPr lang="en-US" dirty="0" err="1" smtClean="0">
                <a:ea typeface="ＭＳ Ｐゴシック" pitchFamily="-112" charset="-128"/>
              </a:rPr>
              <a:t>Wernher</a:t>
            </a:r>
            <a:r>
              <a:rPr lang="en-US" dirty="0" smtClean="0">
                <a:ea typeface="ＭＳ Ｐゴシック" pitchFamily="-112" charset="-128"/>
              </a:rPr>
              <a:t> von Braun, was the largest in a family of liquid-propellant rockets that solved the problem of getting to the Moon. In all, 32 </a:t>
            </a:r>
            <a:r>
              <a:rPr lang="en-US" dirty="0" err="1" smtClean="0">
                <a:ea typeface="ＭＳ Ｐゴシック" pitchFamily="-112" charset="-128"/>
              </a:rPr>
              <a:t>Saturns</a:t>
            </a:r>
            <a:r>
              <a:rPr lang="en-US" dirty="0" smtClean="0">
                <a:ea typeface="ＭＳ Ｐゴシック" pitchFamily="-112" charset="-128"/>
              </a:rPr>
              <a:t> were launched; not one failed.</a:t>
            </a:r>
          </a:p>
          <a:p>
            <a:pPr eaLnBrk="1" hangingPunct="1"/>
            <a:r>
              <a:rPr lang="en-US" dirty="0" smtClean="0">
                <a:ea typeface="ＭＳ Ｐゴシック" pitchFamily="-112" charset="-128"/>
              </a:rPr>
              <a:t>The Saturn V was flight-tested twice without a crew. The first manned Saturn V sent the Apollo 8 astronauts into orbit around the Moon in December 1968. After two more missions to test the lunar landing vehicle, in July 1969 a Saturn V launched the crew of Apollo 11 to the first manned landing on the Moon.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709765B4-1CA0-47A7-A03C-C27A49CD2649}" type="slidenum">
              <a:rPr lang="en-US">
                <a:ea typeface="ＭＳ Ｐゴシック" pitchFamily="-112" charset="-128"/>
              </a:rPr>
              <a:pPr/>
              <a:t>29</a:t>
            </a:fld>
            <a:endParaRPr lang="en-US">
              <a:ea typeface="ＭＳ Ｐゴシック" pitchFamily="-112" charset="-128"/>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5DAF9AB-15D2-47E9-891C-49F7C6067239}" type="slidenum">
              <a:rPr lang="en-US">
                <a:ea typeface="ＭＳ Ｐゴシック" pitchFamily="-112" charset="-128"/>
              </a:rPr>
              <a:pPr/>
              <a:t>3</a:t>
            </a:fld>
            <a:endParaRPr lang="en-US">
              <a:ea typeface="ＭＳ Ｐゴシック" pitchFamily="-112" charset="-128"/>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2C4AFBB1-6A5B-4F8B-B5C2-B0BF7BC4C7BC}" type="slidenum">
              <a:rPr lang="en-US" sz="1200"/>
              <a:pPr algn="r"/>
              <a:t>30</a:t>
            </a:fld>
            <a:endParaRPr lang="en-US" sz="1200"/>
          </a:p>
        </p:txBody>
      </p:sp>
      <p:sp>
        <p:nvSpPr>
          <p:cNvPr id="91139"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1140"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E9ED270-CC53-4964-ACBD-409F9140F204}" type="slidenum">
              <a:rPr lang="en-US">
                <a:ea typeface="ＭＳ Ｐゴシック" pitchFamily="-112" charset="-128"/>
              </a:rPr>
              <a:pPr/>
              <a:t>31</a:t>
            </a:fld>
            <a:endParaRPr lang="en-US">
              <a:ea typeface="ＭＳ Ｐゴシック" pitchFamily="-112" charset="-128"/>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a:spcBef>
                <a:spcPct val="50000"/>
              </a:spcBef>
            </a:pPr>
            <a:r>
              <a:rPr lang="en-US" sz="2800" b="1" smtClean="0">
                <a:solidFill>
                  <a:schemeClr val="bg1"/>
                </a:solidFill>
                <a:ea typeface="ＭＳ Ｐゴシック" pitchFamily="-112" charset="-128"/>
              </a:rPr>
              <a:t>Zond 5</a:t>
            </a:r>
            <a:r>
              <a:rPr lang="en-US" sz="2800" smtClean="0">
                <a:solidFill>
                  <a:schemeClr val="bg1"/>
                </a:solidFill>
                <a:ea typeface="ＭＳ Ｐゴシック" pitchFamily="-112" charset="-128"/>
              </a:rPr>
              <a:t> </a:t>
            </a:r>
          </a:p>
          <a:p>
            <a:pPr eaLnBrk="1" hangingPunct="1"/>
            <a:endParaRPr lang="en-US" smtClean="0">
              <a:ea typeface="ＭＳ Ｐゴシック" pitchFamily="-112" charset="-128"/>
            </a:endParaRPr>
          </a:p>
          <a:p>
            <a:pPr eaLnBrk="1" hangingPunct="1"/>
            <a:r>
              <a:rPr lang="en-US" smtClean="0">
                <a:ea typeface="ＭＳ Ｐゴシック" pitchFamily="-112" charset="-128"/>
              </a:rPr>
              <a:t>Though never announcing the intent of sending a cosmonaut to the moon, the Soviet Union sent many unmanned spacecraft to orbit, land on and explore the lunar surface. Zond 5 became the first craft to successfully orbit the moon and return to Earth. Multiple Zond missions through 1970 were used to test the logistics for a manned mission to the moon.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8C49291C-AACD-41C8-96AF-63D897842134}" type="slidenum">
              <a:rPr lang="en-US">
                <a:ea typeface="ＭＳ Ｐゴシック" pitchFamily="-112" charset="-128"/>
              </a:rPr>
              <a:pPr/>
              <a:t>32</a:t>
            </a:fld>
            <a:endParaRPr lang="en-US">
              <a:ea typeface="ＭＳ Ｐゴシック" pitchFamily="-112" charset="-128"/>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Apollo 8</a:t>
            </a:r>
          </a:p>
          <a:p>
            <a:pPr eaLnBrk="1" hangingPunct="1"/>
            <a:r>
              <a:rPr lang="en-US" smtClean="0">
                <a:ea typeface="ＭＳ Ｐゴシック" pitchFamily="-112" charset="-128"/>
              </a:rPr>
              <a:t>The first manned Saturn V sent Apollo 8 astronauts into orbit around the moon and set the stage for the first manned lunar landing. The crew carried along a camera and for the first time broadcast images of Earth back to the people inhabiting it.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1F97C470-08DB-4364-8B49-1531B8834D5D}" type="slidenum">
              <a:rPr lang="en-US">
                <a:ea typeface="ＭＳ Ｐゴシック" pitchFamily="-112" charset="-128"/>
              </a:rPr>
              <a:pPr/>
              <a:t>33</a:t>
            </a:fld>
            <a:endParaRPr lang="en-US">
              <a:ea typeface="ＭＳ Ｐゴシック" pitchFamily="-112" charset="-128"/>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1CA385A4-03DB-4A61-9DC7-D88DFF072554}" type="slidenum">
              <a:rPr lang="en-US">
                <a:ea typeface="ＭＳ Ｐゴシック" pitchFamily="-112" charset="-128"/>
              </a:rPr>
              <a:pPr/>
              <a:t>34</a:t>
            </a:fld>
            <a:endParaRPr lang="en-US">
              <a:ea typeface="ＭＳ Ｐゴシック" pitchFamily="-112" charset="-128"/>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dirty="0" smtClean="0">
                <a:ea typeface="ＭＳ Ｐゴシック" pitchFamily="-112" charset="-128"/>
              </a:rPr>
              <a:t>The race to the moon ended when Americans successfully landed men on the moon and returned them safely to Earth. The Apollo 11 lunar module set astronauts Neil Armstrong and Buzz </a:t>
            </a:r>
            <a:r>
              <a:rPr lang="en-US" dirty="0" err="1" smtClean="0">
                <a:ea typeface="ＭＳ Ｐゴシック" pitchFamily="-112" charset="-128"/>
              </a:rPr>
              <a:t>Aldrin</a:t>
            </a:r>
            <a:r>
              <a:rPr lang="en-US" dirty="0" smtClean="0">
                <a:ea typeface="ＭＳ Ｐゴシック" pitchFamily="-112" charset="-128"/>
              </a:rPr>
              <a:t> onto the lunar surface, where they collected 46 pounds of soil and core samples and deployed scientific experiments. Approximately two and a quarter hours later, the astronauts began returning to the </a:t>
            </a:r>
            <a:r>
              <a:rPr lang="en-US" dirty="0" err="1" smtClean="0">
                <a:ea typeface="ＭＳ Ｐゴシック" pitchFamily="-112" charset="-128"/>
              </a:rPr>
              <a:t>lander</a:t>
            </a:r>
            <a:r>
              <a:rPr lang="en-US" dirty="0" smtClean="0">
                <a:ea typeface="ＭＳ Ｐゴシック" pitchFamily="-112" charset="-128"/>
              </a:rPr>
              <a:t>, where they rested before ascending back to the Apollo command module the next day.  </a:t>
            </a:r>
            <a:r>
              <a:rPr lang="en-US" smtClean="0">
                <a:ea typeface="ＭＳ Ｐゴシック" pitchFamily="-112" charset="-128"/>
              </a:rPr>
              <a:t>Six more missions to the lunar surface followed; all of them were successful except Apollo 13, which was aborted en route to the moon following an on-board fire.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14D23199-9ECD-4EEA-B74A-70F5A5988E25}" type="slidenum">
              <a:rPr lang="en-US">
                <a:ea typeface="ＭＳ Ｐゴシック" pitchFamily="-112" charset="-128"/>
              </a:rPr>
              <a:pPr/>
              <a:t>4</a:t>
            </a:fld>
            <a:endParaRPr lang="en-US">
              <a:ea typeface="ＭＳ Ｐゴシック" pitchFamily="-112"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dirty="0" smtClean="0">
                <a:solidFill>
                  <a:schemeClr val="bg1"/>
                </a:solidFill>
                <a:ea typeface="ＭＳ Ｐゴシック" pitchFamily="-112" charset="-128"/>
              </a:rPr>
              <a:t>Werner von Braun</a:t>
            </a:r>
          </a:p>
          <a:p>
            <a:pPr eaLnBrk="1" hangingPunct="1"/>
            <a:r>
              <a:rPr lang="en-US" dirty="0" smtClean="0">
                <a:solidFill>
                  <a:schemeClr val="bg1"/>
                </a:solidFill>
                <a:ea typeface="ＭＳ Ｐゴシック" pitchFamily="-112" charset="-128"/>
              </a:rPr>
              <a:t>Creator of the V2 rocket</a:t>
            </a:r>
          </a:p>
          <a:p>
            <a:pPr eaLnBrk="1" hangingPunct="1"/>
            <a:r>
              <a:rPr lang="en-US" dirty="0" smtClean="0">
                <a:solidFill>
                  <a:schemeClr val="bg1"/>
                </a:solidFill>
                <a:ea typeface="ＭＳ Ｐゴシック" pitchFamily="-112" charset="-128"/>
              </a:rPr>
              <a:t>March 23, 1912 - June 16, 1977</a:t>
            </a:r>
          </a:p>
          <a:p>
            <a:pPr eaLnBrk="1" hangingPunct="1"/>
            <a:r>
              <a:rPr lang="en-US" dirty="0" smtClean="0">
                <a:ea typeface="ＭＳ Ｐゴシック" pitchFamily="-112" charset="-128"/>
              </a:rPr>
              <a:t>Dr. </a:t>
            </a:r>
            <a:r>
              <a:rPr lang="en-US" dirty="0" err="1" smtClean="0">
                <a:ea typeface="ＭＳ Ｐゴシック" pitchFamily="-112" charset="-128"/>
              </a:rPr>
              <a:t>Wernher</a:t>
            </a:r>
            <a:r>
              <a:rPr lang="en-US" dirty="0" smtClean="0">
                <a:ea typeface="ＭＳ Ｐゴシック" pitchFamily="-112" charset="-128"/>
              </a:rPr>
              <a:t> Magnus Maximilian </a:t>
            </a:r>
            <a:r>
              <a:rPr lang="en-US" dirty="0" err="1" smtClean="0">
                <a:ea typeface="ＭＳ Ｐゴシック" pitchFamily="-112" charset="-128"/>
              </a:rPr>
              <a:t>Freiherr</a:t>
            </a:r>
            <a:r>
              <a:rPr lang="en-US" dirty="0" smtClean="0">
                <a:ea typeface="ＭＳ Ｐゴシック" pitchFamily="-112" charset="-128"/>
              </a:rPr>
              <a:t>[1] von Braun (March 23, 1912 – June 16, 1977) was one of the leading figures in the development of rocket technology in Nazi Germany and the United States. The German scientist who led Germany's rocket development program (V-2) before and during World War II, entered the United States at the end of the war through the then-secret Operation Paperclip. He became a naturalized U.S. citizen and worked on the American ICBM program before joining NASA, where he served as director of NASA's Marshall Space Flight Center and the chief architect of the Saturn V launch vehicle, the </a:t>
            </a:r>
            <a:r>
              <a:rPr lang="en-US" dirty="0" err="1" smtClean="0">
                <a:ea typeface="ＭＳ Ｐゴシック" pitchFamily="-112" charset="-128"/>
              </a:rPr>
              <a:t>superbooster</a:t>
            </a:r>
            <a:r>
              <a:rPr lang="en-US" dirty="0" smtClean="0">
                <a:ea typeface="ＭＳ Ｐゴシック" pitchFamily="-112" charset="-128"/>
              </a:rPr>
              <a:t> that propelled the United States to the Moon.[1] He is generally regarded as the father of the United States space program while also remembered as head of the team that designed the Nazi V-2 rockets that killed more than 7,000 people in Britain in 1944 and 1945, in addition to a heavy death toll of slave workers involved in the construction of the rockets.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D5C8D62D-C280-41E6-AAD4-819C0BA936D4}" type="slidenum">
              <a:rPr lang="en-US">
                <a:ea typeface="ＭＳ Ｐゴシック" pitchFamily="-112" charset="-128"/>
              </a:rPr>
              <a:pPr/>
              <a:t>5</a:t>
            </a:fld>
            <a:endParaRPr lang="en-US">
              <a:ea typeface="ＭＳ Ｐゴシック" pitchFamily="-112"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b="1" smtClean="0">
                <a:solidFill>
                  <a:schemeClr val="bg1"/>
                </a:solidFill>
                <a:ea typeface="ＭＳ Ｐゴシック" pitchFamily="-112" charset="-128"/>
              </a:rPr>
              <a:t>U.S. launches</a:t>
            </a:r>
            <a:br>
              <a:rPr lang="en-US" b="1" smtClean="0">
                <a:solidFill>
                  <a:schemeClr val="bg1"/>
                </a:solidFill>
                <a:ea typeface="ＭＳ Ｐゴシック" pitchFamily="-112" charset="-128"/>
              </a:rPr>
            </a:br>
            <a:r>
              <a:rPr lang="en-US" b="1" smtClean="0">
                <a:solidFill>
                  <a:schemeClr val="bg1"/>
                </a:solidFill>
                <a:ea typeface="ＭＳ Ｐゴシック" pitchFamily="-112" charset="-128"/>
              </a:rPr>
              <a:t>captured German V-2 Rockets </a:t>
            </a:r>
            <a:endParaRPr kumimoji="1" lang="en-US" b="1" smtClean="0">
              <a:solidFill>
                <a:schemeClr val="bg1"/>
              </a:solidFill>
              <a:ea typeface="新細明體" pitchFamily="1" charset="-120"/>
            </a:endParaRPr>
          </a:p>
          <a:p>
            <a:pPr eaLnBrk="1" hangingPunct="1"/>
            <a:endParaRPr lang="en-US" smtClean="0">
              <a:ea typeface="ＭＳ Ｐゴシック" pitchFamily="-11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FD77F44F-F713-4008-B7FA-40B38B795540}" type="slidenum">
              <a:rPr lang="en-US">
                <a:ea typeface="ＭＳ Ｐゴシック" pitchFamily="-112" charset="-128"/>
              </a:rPr>
              <a:pPr/>
              <a:t>6</a:t>
            </a:fld>
            <a:endParaRPr lang="en-US">
              <a:ea typeface="ＭＳ Ｐゴシック" pitchFamily="-112"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ea typeface="ＭＳ Ｐゴシック" pitchFamily="-11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71D1A9E-4CD9-468F-A683-1E09D00B1343}" type="slidenum">
              <a:rPr lang="en-US">
                <a:ea typeface="ＭＳ Ｐゴシック" pitchFamily="-112" charset="-128"/>
              </a:rPr>
              <a:pPr/>
              <a:t>7</a:t>
            </a:fld>
            <a:endParaRPr lang="en-US">
              <a:ea typeface="ＭＳ Ｐゴシック" pitchFamily="-112" charset="-128"/>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a:spcBef>
                <a:spcPct val="50000"/>
              </a:spcBef>
            </a:pPr>
            <a:r>
              <a:rPr lang="en-US" sz="2800" b="1" smtClean="0">
                <a:solidFill>
                  <a:schemeClr val="bg1"/>
                </a:solidFill>
                <a:ea typeface="ＭＳ Ｐゴシック" pitchFamily="-112" charset="-128"/>
              </a:rPr>
              <a:t>Russians launch </a:t>
            </a:r>
            <a:br>
              <a:rPr lang="en-US" sz="2800" b="1" smtClean="0">
                <a:solidFill>
                  <a:schemeClr val="bg1"/>
                </a:solidFill>
                <a:ea typeface="ＭＳ Ｐゴシック" pitchFamily="-112" charset="-128"/>
              </a:rPr>
            </a:br>
            <a:r>
              <a:rPr lang="en-US" sz="2800" b="1" smtClean="0">
                <a:solidFill>
                  <a:schemeClr val="bg1"/>
                </a:solidFill>
                <a:ea typeface="ＭＳ Ｐゴシック" pitchFamily="-112" charset="-128"/>
              </a:rPr>
              <a:t>R-1 Rocket </a:t>
            </a:r>
            <a:br>
              <a:rPr lang="en-US" sz="2800" b="1" smtClean="0">
                <a:solidFill>
                  <a:schemeClr val="bg1"/>
                </a:solidFill>
                <a:ea typeface="ＭＳ Ｐゴシック" pitchFamily="-112" charset="-128"/>
              </a:rPr>
            </a:br>
            <a:r>
              <a:rPr lang="en-US" sz="2400" b="1" smtClean="0">
                <a:solidFill>
                  <a:schemeClr val="bg1"/>
                </a:solidFill>
                <a:ea typeface="ＭＳ Ｐゴシック" pitchFamily="-112" charset="-128"/>
              </a:rPr>
              <a:t>(V-2 copy)</a:t>
            </a:r>
          </a:p>
          <a:p>
            <a:pPr eaLnBrk="1" hangingPunct="1"/>
            <a:endParaRPr lang="en-US" smtClean="0">
              <a:ea typeface="ＭＳ Ｐゴシック" pitchFamily="-11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E9E93A0-FB4C-454B-96E2-927D6D9A4716}" type="slidenum">
              <a:rPr lang="en-US">
                <a:ea typeface="ＭＳ Ｐゴシック" pitchFamily="-112" charset="-128"/>
              </a:rPr>
              <a:pPr/>
              <a:t>8</a:t>
            </a:fld>
            <a:endParaRPr lang="en-US">
              <a:ea typeface="ＭＳ Ｐゴシック" pitchFamily="-112" charset="-128"/>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ea typeface="ＭＳ Ｐゴシック" pitchFamily="-112" charset="-128"/>
              </a:rPr>
              <a:t>The world's first artificial satellite was launched, demonstrating the technical abilities of the Soviet Union. This shiny basketball-sized sphere took Americans by surprise. Fearing attack from afar and distraught over being beaten by its Cold War rival, the United States jumped headfirst into the space race.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32C2628-E69D-4607-B740-2A9EA35EA14E}" type="slidenum">
              <a:rPr lang="en-US">
                <a:ea typeface="ＭＳ Ｐゴシック" pitchFamily="-112" charset="-128"/>
              </a:rPr>
              <a:pPr/>
              <a:t>9</a:t>
            </a:fld>
            <a:endParaRPr lang="en-US">
              <a:ea typeface="ＭＳ Ｐゴシック" pitchFamily="-112" charset="-128"/>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a:spcBef>
                <a:spcPct val="50000"/>
              </a:spcBef>
            </a:pPr>
            <a:r>
              <a:rPr lang="en-US" sz="2800" b="1" dirty="0" smtClean="0">
                <a:solidFill>
                  <a:schemeClr val="bg1"/>
                </a:solidFill>
                <a:ea typeface="ＭＳ Ｐゴシック" pitchFamily="-112" charset="-128"/>
              </a:rPr>
              <a:t>Sputnik 2</a:t>
            </a:r>
          </a:p>
          <a:p>
            <a:pPr eaLnBrk="1" hangingPunct="1"/>
            <a:r>
              <a:rPr lang="en-US" dirty="0" err="1" smtClean="0">
                <a:ea typeface="ＭＳ Ｐゴシック" pitchFamily="-112" charset="-128"/>
              </a:rPr>
              <a:t>Laika</a:t>
            </a:r>
            <a:r>
              <a:rPr lang="en-US" dirty="0" smtClean="0">
                <a:ea typeface="ＭＳ Ｐゴシック" pitchFamily="-112" charset="-128"/>
              </a:rPr>
              <a:t> the dog was the first living being to orbit the Earth in space. She was aboard Sputnik II when it was launched by the Soviet Union on 3 November 1957. (She was a mutt, probably part husky, who had been picked up as a stray.) </a:t>
            </a:r>
            <a:r>
              <a:rPr lang="en-US" dirty="0" err="1" smtClean="0">
                <a:ea typeface="ＭＳ Ｐゴシック" pitchFamily="-112" charset="-128"/>
              </a:rPr>
              <a:t>Laika</a:t>
            </a:r>
            <a:r>
              <a:rPr lang="en-US" dirty="0" smtClean="0">
                <a:ea typeface="ＭＳ Ｐゴシック" pitchFamily="-112" charset="-128"/>
              </a:rPr>
              <a:t> proved that animals could survive the rigors of space travel; monitors attached to the dog sent biological data which Soviet scientists used in planning later manned flights. (The first manned flight was made by cosmonaut </a:t>
            </a:r>
            <a:r>
              <a:rPr lang="en-US" dirty="0" smtClean="0">
                <a:ea typeface="ＭＳ Ｐゴシック" pitchFamily="-112" charset="-128"/>
                <a:hlinkClick r:id="rId3"/>
              </a:rPr>
              <a:t>Yuri Gagarin</a:t>
            </a:r>
            <a:r>
              <a:rPr lang="en-US" dirty="0" smtClean="0">
                <a:ea typeface="ＭＳ Ｐゴシック" pitchFamily="-112" charset="-128"/>
              </a:rPr>
              <a:t> in 1961.) In a cruel twist, no provision was made for </a:t>
            </a:r>
            <a:r>
              <a:rPr lang="en-US" dirty="0" err="1" smtClean="0">
                <a:ea typeface="ＭＳ Ｐゴシック" pitchFamily="-112" charset="-128"/>
              </a:rPr>
              <a:t>Laika's</a:t>
            </a:r>
            <a:r>
              <a:rPr lang="en-US" dirty="0" smtClean="0">
                <a:ea typeface="ＭＳ Ｐゴシック" pitchFamily="-112" charset="-128"/>
              </a:rPr>
              <a:t> return to Earth; as planned, she died in space. Original reports were that </a:t>
            </a:r>
            <a:r>
              <a:rPr lang="en-US" dirty="0" err="1" smtClean="0">
                <a:ea typeface="ＭＳ Ｐゴシック" pitchFamily="-112" charset="-128"/>
              </a:rPr>
              <a:t>Laika</a:t>
            </a:r>
            <a:r>
              <a:rPr lang="en-US" dirty="0" smtClean="0">
                <a:ea typeface="ＭＳ Ｐゴシック" pitchFamily="-112" charset="-128"/>
              </a:rPr>
              <a:t> was put to sleep or died when life support batteries died after a week in orbit; more recent reports from Russia say that </a:t>
            </a:r>
            <a:r>
              <a:rPr lang="en-US" dirty="0" err="1" smtClean="0">
                <a:ea typeface="ＭＳ Ｐゴシック" pitchFamily="-112" charset="-128"/>
              </a:rPr>
              <a:t>Laika</a:t>
            </a:r>
            <a:r>
              <a:rPr lang="en-US" dirty="0" smtClean="0">
                <a:ea typeface="ＭＳ Ｐゴシック" pitchFamily="-112" charset="-128"/>
              </a:rPr>
              <a:t> died when the capsule overheated after four days or less in orbit.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5205A56-CEC2-496D-850D-2AF3209C16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698B69-D640-4F30-BD6A-8722265A26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733C064-B941-4AB1-8C30-D81414DD490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58F3A2-4AFF-43AF-8BDE-F6E3CE285F2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2462BA-B7CB-487E-AD5F-9A18CE79ADC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FACFE0-234D-46C4-A8EF-D9177533E50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A32836D-1714-4243-8165-1464DA88A78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5AFDBF5-C571-44CC-A37D-E1A0F2C79F9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74A5E8-50AF-4E7B-86BD-8C88AFA5665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B273461-C3E1-461E-98C5-11EE504CFCB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8F8FCB-FEB4-4FD4-AD1E-042F9D79B84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ea typeface="ＭＳ Ｐゴシック" pitchFamily="-96"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smtClean="0">
                <a:ea typeface="ＭＳ Ｐゴシック" pitchFamily="-96"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smtClean="0">
                <a:ea typeface="ＭＳ Ｐゴシック" pitchFamily="-96" charset="-128"/>
              </a:defRPr>
            </a:lvl1pPr>
          </a:lstStyle>
          <a:p>
            <a:pPr>
              <a:defRPr/>
            </a:pPr>
            <a:fld id="{0BF77A46-37B6-43F7-A7F4-FF13D714E4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96" charset="-128"/>
        </a:defRPr>
      </a:lvl2pPr>
      <a:lvl3pPr algn="ctr" rtl="0" eaLnBrk="0" fontAlgn="base" hangingPunct="0">
        <a:spcBef>
          <a:spcPct val="0"/>
        </a:spcBef>
        <a:spcAft>
          <a:spcPct val="0"/>
        </a:spcAft>
        <a:defRPr sz="4400">
          <a:solidFill>
            <a:schemeClr val="tx2"/>
          </a:solidFill>
          <a:latin typeface="Arial" charset="0"/>
          <a:ea typeface="ＭＳ Ｐゴシック" pitchFamily="-96" charset="-128"/>
        </a:defRPr>
      </a:lvl3pPr>
      <a:lvl4pPr algn="ctr" rtl="0" eaLnBrk="0" fontAlgn="base" hangingPunct="0">
        <a:spcBef>
          <a:spcPct val="0"/>
        </a:spcBef>
        <a:spcAft>
          <a:spcPct val="0"/>
        </a:spcAft>
        <a:defRPr sz="4400">
          <a:solidFill>
            <a:schemeClr val="tx2"/>
          </a:solidFill>
          <a:latin typeface="Arial" charset="0"/>
          <a:ea typeface="ＭＳ Ｐゴシック" pitchFamily="-96" charset="-128"/>
        </a:defRPr>
      </a:lvl4pPr>
      <a:lvl5pPr algn="ctr" rtl="0" eaLnBrk="0" fontAlgn="base" hangingPunct="0">
        <a:spcBef>
          <a:spcPct val="0"/>
        </a:spcBef>
        <a:spcAft>
          <a:spcPct val="0"/>
        </a:spcAft>
        <a:defRPr sz="4400">
          <a:solidFill>
            <a:schemeClr val="tx2"/>
          </a:solidFill>
          <a:latin typeface="Arial" charset="0"/>
          <a:ea typeface="ＭＳ Ｐゴシック" pitchFamily="-96" charset="-128"/>
        </a:defRPr>
      </a:lvl5pPr>
      <a:lvl6pPr marL="457200" algn="ctr" rtl="0" fontAlgn="base">
        <a:spcBef>
          <a:spcPct val="0"/>
        </a:spcBef>
        <a:spcAft>
          <a:spcPct val="0"/>
        </a:spcAft>
        <a:defRPr sz="4400">
          <a:solidFill>
            <a:schemeClr val="tx2"/>
          </a:solidFill>
          <a:latin typeface="Arial" charset="0"/>
          <a:ea typeface="ＭＳ Ｐゴシック" pitchFamily="-96" charset="-128"/>
        </a:defRPr>
      </a:lvl6pPr>
      <a:lvl7pPr marL="914400" algn="ctr" rtl="0" fontAlgn="base">
        <a:spcBef>
          <a:spcPct val="0"/>
        </a:spcBef>
        <a:spcAft>
          <a:spcPct val="0"/>
        </a:spcAft>
        <a:defRPr sz="4400">
          <a:solidFill>
            <a:schemeClr val="tx2"/>
          </a:solidFill>
          <a:latin typeface="Arial" charset="0"/>
          <a:ea typeface="ＭＳ Ｐゴシック" pitchFamily="-96" charset="-128"/>
        </a:defRPr>
      </a:lvl7pPr>
      <a:lvl8pPr marL="1371600" algn="ctr" rtl="0" fontAlgn="base">
        <a:spcBef>
          <a:spcPct val="0"/>
        </a:spcBef>
        <a:spcAft>
          <a:spcPct val="0"/>
        </a:spcAft>
        <a:defRPr sz="4400">
          <a:solidFill>
            <a:schemeClr val="tx2"/>
          </a:solidFill>
          <a:latin typeface="Arial" charset="0"/>
          <a:ea typeface="ＭＳ Ｐゴシック" pitchFamily="-96" charset="-128"/>
        </a:defRPr>
      </a:lvl8pPr>
      <a:lvl9pPr marL="1828800" algn="ctr" rtl="0" fontAlgn="base">
        <a:spcBef>
          <a:spcPct val="0"/>
        </a:spcBef>
        <a:spcAft>
          <a:spcPct val="0"/>
        </a:spcAft>
        <a:defRPr sz="4400">
          <a:solidFill>
            <a:schemeClr val="tx2"/>
          </a:solidFill>
          <a:latin typeface="Arial" charset="0"/>
          <a:ea typeface="ＭＳ Ｐゴシック" pitchFamily="-96"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7" descr="732px-Sputnik1satellite"/>
          <p:cNvPicPr>
            <a:picLocks noChangeAspect="1" noChangeArrowheads="1"/>
          </p:cNvPicPr>
          <p:nvPr/>
        </p:nvPicPr>
        <p:blipFill>
          <a:blip r:embed="rId3" cstate="print"/>
          <a:srcRect/>
          <a:stretch>
            <a:fillRect/>
          </a:stretch>
        </p:blipFill>
        <p:spPr bwMode="auto">
          <a:xfrm>
            <a:off x="0" y="0"/>
            <a:ext cx="9144000" cy="6872288"/>
          </a:xfrm>
          <a:prstGeom prst="rect">
            <a:avLst/>
          </a:prstGeom>
          <a:noFill/>
          <a:ln w="9525">
            <a:noFill/>
            <a:miter lim="800000"/>
            <a:headEnd/>
            <a:tailEnd/>
          </a:ln>
        </p:spPr>
      </p:pic>
      <p:sp>
        <p:nvSpPr>
          <p:cNvPr id="2051" name="Text Box 5"/>
          <p:cNvSpPr txBox="1">
            <a:spLocks noChangeArrowheads="1"/>
          </p:cNvSpPr>
          <p:nvPr/>
        </p:nvSpPr>
        <p:spPr bwMode="auto">
          <a:xfrm>
            <a:off x="2667000" y="2362200"/>
            <a:ext cx="2819400" cy="2287588"/>
          </a:xfrm>
          <a:prstGeom prst="rect">
            <a:avLst/>
          </a:prstGeom>
          <a:noFill/>
          <a:ln w="9525">
            <a:noFill/>
            <a:miter lim="800000"/>
            <a:headEnd/>
            <a:tailEnd/>
          </a:ln>
        </p:spPr>
        <p:txBody>
          <a:bodyPr>
            <a:spAutoFit/>
          </a:bodyPr>
          <a:lstStyle/>
          <a:p>
            <a:pPr algn="r">
              <a:spcBef>
                <a:spcPct val="50000"/>
              </a:spcBef>
            </a:pPr>
            <a:r>
              <a:rPr lang="en-US" sz="4800" b="1">
                <a:solidFill>
                  <a:schemeClr val="bg1"/>
                </a:solidFill>
              </a:rPr>
              <a:t> Space</a:t>
            </a:r>
            <a:br>
              <a:rPr lang="en-US" sz="4800" b="1">
                <a:solidFill>
                  <a:schemeClr val="bg1"/>
                </a:solidFill>
              </a:rPr>
            </a:br>
            <a:r>
              <a:rPr lang="en-US" sz="4800" b="1">
                <a:solidFill>
                  <a:schemeClr val="bg1"/>
                </a:solidFill>
              </a:rPr>
              <a:t>Race</a:t>
            </a:r>
            <a:br>
              <a:rPr lang="en-US" sz="4800" b="1">
                <a:solidFill>
                  <a:schemeClr val="bg1"/>
                </a:solidFill>
              </a:rPr>
            </a:br>
            <a:r>
              <a:rPr lang="en-US" sz="4800" b="1">
                <a:solidFill>
                  <a:schemeClr val="bg1"/>
                </a:solidFill>
              </a:rPr>
              <a:t>Timeline</a:t>
            </a:r>
            <a:endParaRPr kumimoji="1" lang="en-US" sz="4800" b="1">
              <a:solidFill>
                <a:schemeClr val="bg1"/>
              </a:solidFill>
              <a:ea typeface="新細明體" pitchFamily="1"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7" descr="EXPLORER%20I%20diagram"/>
          <p:cNvPicPr>
            <a:picLocks noChangeAspect="1" noChangeArrowheads="1"/>
          </p:cNvPicPr>
          <p:nvPr/>
        </p:nvPicPr>
        <p:blipFill>
          <a:blip r:embed="rId3" cstate="print"/>
          <a:srcRect/>
          <a:stretch>
            <a:fillRect/>
          </a:stretch>
        </p:blipFill>
        <p:spPr bwMode="auto">
          <a:xfrm>
            <a:off x="3429000" y="1668463"/>
            <a:ext cx="5562600" cy="4046537"/>
          </a:xfrm>
          <a:prstGeom prst="rect">
            <a:avLst/>
          </a:prstGeom>
          <a:noFill/>
          <a:ln w="9525">
            <a:noFill/>
            <a:miter lim="800000"/>
            <a:headEnd/>
            <a:tailEnd/>
          </a:ln>
        </p:spPr>
      </p:pic>
      <p:sp>
        <p:nvSpPr>
          <p:cNvPr id="11269" name="Text Box 4"/>
          <p:cNvSpPr txBox="1">
            <a:spLocks noChangeArrowheads="1"/>
          </p:cNvSpPr>
          <p:nvPr/>
        </p:nvSpPr>
        <p:spPr bwMode="auto">
          <a:xfrm>
            <a:off x="-457200" y="2909888"/>
            <a:ext cx="3429000" cy="519112"/>
          </a:xfrm>
          <a:prstGeom prst="rect">
            <a:avLst/>
          </a:prstGeom>
          <a:noFill/>
          <a:ln w="9525">
            <a:noFill/>
            <a:miter lim="800000"/>
            <a:headEnd/>
            <a:tailEnd/>
          </a:ln>
        </p:spPr>
        <p:txBody>
          <a:bodyPr>
            <a:spAutoFit/>
          </a:bodyPr>
          <a:lstStyle/>
          <a:p>
            <a:pPr>
              <a:spcBef>
                <a:spcPct val="50000"/>
              </a:spcBef>
            </a:pPr>
            <a:endParaRPr kumimoji="1" lang="en-US" sz="2800" b="1">
              <a:solidFill>
                <a:schemeClr val="bg1"/>
              </a:solidFill>
              <a:ea typeface="新細明體" pitchFamily="1" charset="-120"/>
            </a:endParaRPr>
          </a:p>
        </p:txBody>
      </p:sp>
      <p:sp>
        <p:nvSpPr>
          <p:cNvPr id="11272"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t>January </a:t>
            </a:r>
            <a:br>
              <a:rPr lang="en-US" sz="3600" b="1"/>
            </a:br>
            <a:r>
              <a:rPr lang="en-US" sz="3600" b="1"/>
              <a:t>1958</a:t>
            </a:r>
          </a:p>
        </p:txBody>
      </p:sp>
      <p:pic>
        <p:nvPicPr>
          <p:cNvPr id="11273"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6" descr="Logo-nasa-800px"/>
          <p:cNvPicPr>
            <a:picLocks noChangeAspect="1" noChangeArrowheads="1"/>
          </p:cNvPicPr>
          <p:nvPr/>
        </p:nvPicPr>
        <p:blipFill>
          <a:blip r:embed="rId3" cstate="print"/>
          <a:srcRect/>
          <a:stretch>
            <a:fillRect/>
          </a:stretch>
        </p:blipFill>
        <p:spPr bwMode="auto">
          <a:xfrm>
            <a:off x="2209800" y="1039813"/>
            <a:ext cx="6858000" cy="5665787"/>
          </a:xfrm>
          <a:prstGeom prst="rect">
            <a:avLst/>
          </a:prstGeom>
          <a:noFill/>
          <a:ln w="9525">
            <a:noFill/>
            <a:miter lim="800000"/>
            <a:headEnd/>
            <a:tailEnd/>
          </a:ln>
        </p:spPr>
      </p:pic>
      <p:sp>
        <p:nvSpPr>
          <p:cNvPr id="12295"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t>October</a:t>
            </a:r>
            <a:br>
              <a:rPr lang="en-US" sz="3600" b="1"/>
            </a:br>
            <a:r>
              <a:rPr lang="en-US" sz="3600" b="1"/>
              <a:t>1958</a:t>
            </a:r>
          </a:p>
        </p:txBody>
      </p:sp>
      <p:pic>
        <p:nvPicPr>
          <p:cNvPr id="12296"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6" descr="Luna_3_flyby_probe"/>
          <p:cNvPicPr>
            <a:picLocks noChangeAspect="1" noChangeArrowheads="1"/>
          </p:cNvPicPr>
          <p:nvPr/>
        </p:nvPicPr>
        <p:blipFill>
          <a:blip r:embed="rId3" cstate="print"/>
          <a:srcRect/>
          <a:stretch>
            <a:fillRect/>
          </a:stretch>
        </p:blipFill>
        <p:spPr bwMode="auto">
          <a:xfrm>
            <a:off x="4017963" y="0"/>
            <a:ext cx="5126037" cy="6858000"/>
          </a:xfrm>
          <a:prstGeom prst="rect">
            <a:avLst/>
          </a:prstGeom>
          <a:noFill/>
          <a:ln w="9525">
            <a:noFill/>
            <a:miter lim="800000"/>
            <a:headEnd/>
            <a:tailEnd/>
          </a:ln>
        </p:spPr>
      </p:pic>
      <p:sp>
        <p:nvSpPr>
          <p:cNvPr id="13319" name="Text Box 4"/>
          <p:cNvSpPr txBox="1">
            <a:spLocks noChangeArrowheads="1"/>
          </p:cNvSpPr>
          <p:nvPr/>
        </p:nvSpPr>
        <p:spPr bwMode="auto">
          <a:xfrm>
            <a:off x="3276600" y="152400"/>
            <a:ext cx="3429000" cy="519113"/>
          </a:xfrm>
          <a:prstGeom prst="rect">
            <a:avLst/>
          </a:prstGeom>
          <a:noFill/>
          <a:ln w="9525">
            <a:noFill/>
            <a:miter lim="800000"/>
            <a:headEnd/>
            <a:tailEnd/>
          </a:ln>
        </p:spPr>
        <p:txBody>
          <a:bodyPr>
            <a:spAutoFit/>
          </a:bodyPr>
          <a:lstStyle/>
          <a:p>
            <a:pPr>
              <a:spcBef>
                <a:spcPct val="50000"/>
              </a:spcBef>
            </a:pPr>
            <a:endParaRPr kumimoji="1" lang="en-US" sz="2800" b="1">
              <a:solidFill>
                <a:schemeClr val="bg1"/>
              </a:solidFill>
              <a:ea typeface="新細明體" pitchFamily="1" charset="-120"/>
            </a:endParaRPr>
          </a:p>
        </p:txBody>
      </p:sp>
      <p:pic>
        <p:nvPicPr>
          <p:cNvPr id="13321"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13322"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t>October 7, 1959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8066" name="Picture 7" descr="Luna3mosaic"/>
          <p:cNvPicPr>
            <a:picLocks noChangeAspect="1" noChangeArrowheads="1"/>
          </p:cNvPicPr>
          <p:nvPr/>
        </p:nvPicPr>
        <p:blipFill>
          <a:blip r:embed="rId3" cstate="print"/>
          <a:srcRect/>
          <a:stretch>
            <a:fillRect/>
          </a:stretch>
        </p:blipFill>
        <p:spPr bwMode="auto">
          <a:xfrm>
            <a:off x="966788" y="-609600"/>
            <a:ext cx="7232650" cy="7848600"/>
          </a:xfrm>
          <a:prstGeom prst="rect">
            <a:avLst/>
          </a:prstGeom>
          <a:noFill/>
          <a:ln w="9525">
            <a:noFill/>
            <a:miter lim="800000"/>
            <a:headEnd/>
            <a:tailEnd/>
          </a:ln>
        </p:spPr>
      </p:pic>
      <p:sp>
        <p:nvSpPr>
          <p:cNvPr id="88069" name="Text Box 4"/>
          <p:cNvSpPr txBox="1">
            <a:spLocks noChangeArrowheads="1"/>
          </p:cNvSpPr>
          <p:nvPr/>
        </p:nvSpPr>
        <p:spPr bwMode="auto">
          <a:xfrm>
            <a:off x="3276600" y="152400"/>
            <a:ext cx="3429000" cy="519113"/>
          </a:xfrm>
          <a:prstGeom prst="rect">
            <a:avLst/>
          </a:prstGeom>
          <a:noFill/>
          <a:ln w="9525">
            <a:noFill/>
            <a:miter lim="800000"/>
            <a:headEnd/>
            <a:tailEnd/>
          </a:ln>
        </p:spPr>
        <p:txBody>
          <a:bodyPr>
            <a:spAutoFit/>
          </a:bodyPr>
          <a:lstStyle/>
          <a:p>
            <a:pPr>
              <a:spcBef>
                <a:spcPct val="50000"/>
              </a:spcBef>
            </a:pPr>
            <a:endParaRPr kumimoji="1" lang="en-US" sz="2800" b="1">
              <a:solidFill>
                <a:schemeClr val="bg1"/>
              </a:solidFill>
              <a:ea typeface="新細明體" pitchFamily="1" charset="-12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5"/>
          <p:cNvSpPr txBox="1">
            <a:spLocks noChangeArrowheads="1"/>
          </p:cNvSpPr>
          <p:nvPr/>
        </p:nvSpPr>
        <p:spPr bwMode="auto">
          <a:xfrm>
            <a:off x="-228600" y="2057400"/>
            <a:ext cx="3048000" cy="519113"/>
          </a:xfrm>
          <a:prstGeom prst="rect">
            <a:avLst/>
          </a:prstGeom>
          <a:noFill/>
          <a:ln w="9525">
            <a:noFill/>
            <a:miter lim="800000"/>
            <a:headEnd/>
            <a:tailEnd/>
          </a:ln>
        </p:spPr>
        <p:txBody>
          <a:bodyPr>
            <a:spAutoFit/>
          </a:bodyPr>
          <a:lstStyle/>
          <a:p>
            <a:pPr algn="r">
              <a:spcBef>
                <a:spcPct val="50000"/>
              </a:spcBef>
            </a:pPr>
            <a:endParaRPr kumimoji="1" lang="en-US" sz="2800" b="1">
              <a:solidFill>
                <a:schemeClr val="bg1"/>
              </a:solidFill>
              <a:ea typeface="新細明體" pitchFamily="1" charset="-120"/>
            </a:endParaRPr>
          </a:p>
        </p:txBody>
      </p:sp>
      <p:pic>
        <p:nvPicPr>
          <p:cNvPr id="14341" name="Picture 6" descr="Corona_cutaway"/>
          <p:cNvPicPr>
            <a:picLocks noChangeAspect="1" noChangeArrowheads="1"/>
          </p:cNvPicPr>
          <p:nvPr/>
        </p:nvPicPr>
        <p:blipFill>
          <a:blip r:embed="rId3" cstate="print"/>
          <a:srcRect/>
          <a:stretch>
            <a:fillRect/>
          </a:stretch>
        </p:blipFill>
        <p:spPr bwMode="auto">
          <a:xfrm>
            <a:off x="3352800" y="152400"/>
            <a:ext cx="5970588" cy="6629400"/>
          </a:xfrm>
          <a:prstGeom prst="rect">
            <a:avLst/>
          </a:prstGeom>
          <a:noFill/>
          <a:ln w="9525">
            <a:noFill/>
            <a:miter lim="800000"/>
            <a:headEnd/>
            <a:tailEnd/>
          </a:ln>
        </p:spPr>
      </p:pic>
      <p:sp>
        <p:nvSpPr>
          <p:cNvPr id="14342"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t>August </a:t>
            </a:r>
            <a:br>
              <a:rPr lang="en-US" sz="3600" b="1"/>
            </a:br>
            <a:r>
              <a:rPr lang="en-US" sz="3600" b="1"/>
              <a:t>1960</a:t>
            </a:r>
          </a:p>
        </p:txBody>
      </p:sp>
      <p:pic>
        <p:nvPicPr>
          <p:cNvPr id="14343"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
        <p:nvSpPr>
          <p:cNvPr id="6" name="TextBox 5"/>
          <p:cNvSpPr txBox="1"/>
          <p:nvPr/>
        </p:nvSpPr>
        <p:spPr>
          <a:xfrm>
            <a:off x="533400" y="4495800"/>
            <a:ext cx="1905000" cy="830997"/>
          </a:xfrm>
          <a:prstGeom prst="rect">
            <a:avLst/>
          </a:prstGeom>
          <a:noFill/>
        </p:spPr>
        <p:txBody>
          <a:bodyPr wrap="square" rtlCol="0">
            <a:spAutoFit/>
          </a:bodyPr>
          <a:lstStyle/>
          <a:p>
            <a:r>
              <a:rPr lang="en-US" dirty="0" smtClean="0"/>
              <a:t>Corona Spy Satellite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kennedy-cover"/>
          <p:cNvPicPr>
            <a:picLocks noChangeAspect="1" noChangeArrowheads="1"/>
          </p:cNvPicPr>
          <p:nvPr/>
        </p:nvPicPr>
        <p:blipFill>
          <a:blip r:embed="rId3" cstate="print"/>
          <a:srcRect/>
          <a:stretch>
            <a:fillRect/>
          </a:stretch>
        </p:blipFill>
        <p:spPr bwMode="auto">
          <a:xfrm>
            <a:off x="1454150" y="0"/>
            <a:ext cx="6203950"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1101681206_400"/>
          <p:cNvPicPr>
            <a:picLocks noChangeAspect="1" noChangeArrowheads="1"/>
          </p:cNvPicPr>
          <p:nvPr/>
        </p:nvPicPr>
        <p:blipFill>
          <a:blip r:embed="rId3" cstate="print"/>
          <a:srcRect/>
          <a:stretch>
            <a:fillRect/>
          </a:stretch>
        </p:blipFill>
        <p:spPr bwMode="auto">
          <a:xfrm>
            <a:off x="1970088" y="0"/>
            <a:ext cx="5203825"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4"/>
          <p:cNvSpPr txBox="1">
            <a:spLocks noChangeArrowheads="1"/>
          </p:cNvSpPr>
          <p:nvPr/>
        </p:nvSpPr>
        <p:spPr bwMode="auto">
          <a:xfrm>
            <a:off x="4572000" y="2133600"/>
            <a:ext cx="4800600" cy="519113"/>
          </a:xfrm>
          <a:prstGeom prst="rect">
            <a:avLst/>
          </a:prstGeom>
          <a:noFill/>
          <a:ln w="9525">
            <a:noFill/>
            <a:miter lim="800000"/>
            <a:headEnd/>
            <a:tailEnd/>
          </a:ln>
        </p:spPr>
        <p:txBody>
          <a:bodyPr>
            <a:spAutoFit/>
          </a:bodyPr>
          <a:lstStyle/>
          <a:p>
            <a:pPr>
              <a:spcBef>
                <a:spcPct val="50000"/>
              </a:spcBef>
            </a:pPr>
            <a:endParaRPr lang="en-US" sz="2800" b="1">
              <a:solidFill>
                <a:schemeClr val="bg1"/>
              </a:solidFill>
            </a:endParaRPr>
          </a:p>
        </p:txBody>
      </p:sp>
      <p:pic>
        <p:nvPicPr>
          <p:cNvPr id="15365" name="Picture 6" descr="Yuri_Gagarin_official_portrait"/>
          <p:cNvPicPr>
            <a:picLocks noChangeAspect="1" noChangeArrowheads="1"/>
          </p:cNvPicPr>
          <p:nvPr/>
        </p:nvPicPr>
        <p:blipFill>
          <a:blip r:embed="rId3" cstate="print"/>
          <a:srcRect/>
          <a:stretch>
            <a:fillRect/>
          </a:stretch>
        </p:blipFill>
        <p:spPr bwMode="auto">
          <a:xfrm>
            <a:off x="4543425" y="0"/>
            <a:ext cx="4676775" cy="6858000"/>
          </a:xfrm>
          <a:prstGeom prst="rect">
            <a:avLst/>
          </a:prstGeom>
          <a:noFill/>
          <a:ln w="9525">
            <a:noFill/>
            <a:miter lim="800000"/>
            <a:headEnd/>
            <a:tailEnd/>
          </a:ln>
        </p:spPr>
      </p:pic>
      <p:pic>
        <p:nvPicPr>
          <p:cNvPr id="15367"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15368" name="Text Box 3"/>
          <p:cNvSpPr txBox="1">
            <a:spLocks noChangeArrowheads="1"/>
          </p:cNvSpPr>
          <p:nvPr/>
        </p:nvSpPr>
        <p:spPr bwMode="auto">
          <a:xfrm>
            <a:off x="381000" y="2667000"/>
            <a:ext cx="3429000" cy="641350"/>
          </a:xfrm>
          <a:prstGeom prst="rect">
            <a:avLst/>
          </a:prstGeom>
          <a:noFill/>
          <a:ln w="9525">
            <a:noFill/>
            <a:miter lim="800000"/>
            <a:headEnd/>
            <a:tailEnd/>
          </a:ln>
        </p:spPr>
        <p:txBody>
          <a:bodyPr>
            <a:spAutoFit/>
          </a:bodyPr>
          <a:lstStyle/>
          <a:p>
            <a:pPr algn="l">
              <a:spcBef>
                <a:spcPct val="50000"/>
              </a:spcBef>
            </a:pPr>
            <a:r>
              <a:rPr lang="en-US" sz="3600" b="1"/>
              <a:t>April 12, 1961</a:t>
            </a:r>
          </a:p>
        </p:txBody>
      </p:sp>
      <p:sp>
        <p:nvSpPr>
          <p:cNvPr id="6" name="TextBox 5"/>
          <p:cNvSpPr txBox="1"/>
          <p:nvPr/>
        </p:nvSpPr>
        <p:spPr>
          <a:xfrm>
            <a:off x="533400" y="4038600"/>
            <a:ext cx="2362200" cy="1200329"/>
          </a:xfrm>
          <a:prstGeom prst="rect">
            <a:avLst/>
          </a:prstGeom>
          <a:noFill/>
        </p:spPr>
        <p:txBody>
          <a:bodyPr wrap="square" rtlCol="0">
            <a:spAutoFit/>
          </a:bodyPr>
          <a:lstStyle/>
          <a:p>
            <a:r>
              <a:rPr lang="en-US" dirty="0" smtClean="0"/>
              <a:t>Yuri Gagarin – 1</a:t>
            </a:r>
            <a:r>
              <a:rPr lang="en-US" baseline="30000" dirty="0" smtClean="0"/>
              <a:t>st</a:t>
            </a:r>
            <a:r>
              <a:rPr lang="en-US" dirty="0" smtClean="0"/>
              <a:t> human in space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endParaRPr lang="en-US" smtClean="0"/>
          </a:p>
        </p:txBody>
      </p:sp>
      <p:sp>
        <p:nvSpPr>
          <p:cNvPr id="101379" name="Rectangle 3"/>
          <p:cNvSpPr>
            <a:spLocks noGrp="1" noChangeArrowheads="1"/>
          </p:cNvSpPr>
          <p:nvPr>
            <p:ph type="body" idx="1"/>
          </p:nvPr>
        </p:nvSpPr>
        <p:spPr/>
        <p:txBody>
          <a:bodyPr/>
          <a:lstStyle/>
          <a:p>
            <a:endParaRPr lang="en-US" smtClean="0"/>
          </a:p>
        </p:txBody>
      </p:sp>
      <p:pic>
        <p:nvPicPr>
          <p:cNvPr id="101380" name="Picture 4" descr="467px-Yuri_Gagarin_and_Nikita_Khrushchev_14_April_1961"/>
          <p:cNvPicPr>
            <a:picLocks noChangeAspect="1" noChangeArrowheads="1"/>
          </p:cNvPicPr>
          <p:nvPr/>
        </p:nvPicPr>
        <p:blipFill>
          <a:blip r:embed="rId3" cstate="print"/>
          <a:srcRect/>
          <a:stretch>
            <a:fillRect/>
          </a:stretch>
        </p:blipFill>
        <p:spPr bwMode="auto">
          <a:xfrm>
            <a:off x="1898650" y="0"/>
            <a:ext cx="5346700"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endParaRPr lang="en-US" smtClean="0"/>
          </a:p>
        </p:txBody>
      </p:sp>
      <p:sp>
        <p:nvSpPr>
          <p:cNvPr id="104451" name="Rectangle 3"/>
          <p:cNvSpPr>
            <a:spLocks noGrp="1" noChangeArrowheads="1"/>
          </p:cNvSpPr>
          <p:nvPr>
            <p:ph type="body" idx="1"/>
          </p:nvPr>
        </p:nvSpPr>
        <p:spPr/>
        <p:txBody>
          <a:bodyPr/>
          <a:lstStyle/>
          <a:p>
            <a:endParaRPr lang="en-US" smtClean="0"/>
          </a:p>
        </p:txBody>
      </p:sp>
      <p:pic>
        <p:nvPicPr>
          <p:cNvPr id="104452" name="Picture 4" descr="57640main_image_feature_157_jw4"/>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V-2_Rocket_On_Meillerwagen"/>
          <p:cNvPicPr>
            <a:picLocks noChangeAspect="1" noChangeArrowheads="1"/>
          </p:cNvPicPr>
          <p:nvPr/>
        </p:nvPicPr>
        <p:blipFill>
          <a:blip r:embed="rId3" cstate="print"/>
          <a:srcRect/>
          <a:stretch>
            <a:fillRect/>
          </a:stretch>
        </p:blipFill>
        <p:spPr bwMode="auto">
          <a:xfrm>
            <a:off x="0" y="0"/>
            <a:ext cx="9144000" cy="3567113"/>
          </a:xfrm>
          <a:prstGeom prst="rect">
            <a:avLst/>
          </a:prstGeom>
          <a:noFill/>
          <a:ln w="9525">
            <a:noFill/>
            <a:miter lim="800000"/>
            <a:headEnd/>
            <a:tailEnd/>
          </a:ln>
        </p:spPr>
      </p:pic>
      <p:pic>
        <p:nvPicPr>
          <p:cNvPr id="3075" name="Picture 5" descr="a4long"/>
          <p:cNvPicPr>
            <a:picLocks noChangeAspect="1" noChangeArrowheads="1"/>
          </p:cNvPicPr>
          <p:nvPr/>
        </p:nvPicPr>
        <p:blipFill>
          <a:blip r:embed="rId4" cstate="print"/>
          <a:srcRect/>
          <a:stretch>
            <a:fillRect/>
          </a:stretch>
        </p:blipFill>
        <p:spPr bwMode="auto">
          <a:xfrm>
            <a:off x="0" y="2590800"/>
            <a:ext cx="6629400" cy="3513138"/>
          </a:xfrm>
          <a:prstGeom prst="rect">
            <a:avLst/>
          </a:prstGeom>
          <a:noFill/>
          <a:ln w="9525">
            <a:noFill/>
            <a:miter lim="800000"/>
            <a:headEnd/>
            <a:tailEnd/>
          </a:ln>
        </p:spPr>
      </p:pic>
      <p:pic>
        <p:nvPicPr>
          <p:cNvPr id="3076" name="Picture 12" descr="de~1933"/>
          <p:cNvPicPr>
            <a:picLocks noChangeAspect="1" noChangeArrowheads="1"/>
          </p:cNvPicPr>
          <p:nvPr/>
        </p:nvPicPr>
        <p:blipFill>
          <a:blip r:embed="rId5" cstate="print"/>
          <a:srcRect/>
          <a:stretch>
            <a:fillRect/>
          </a:stretch>
        </p:blipFill>
        <p:spPr bwMode="auto">
          <a:xfrm>
            <a:off x="5715000" y="4800600"/>
            <a:ext cx="34290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28600" y="1143000"/>
            <a:ext cx="2438400" cy="396875"/>
          </a:xfrm>
          <a:prstGeom prst="rect">
            <a:avLst/>
          </a:prstGeom>
          <a:noFill/>
          <a:ln w="9525">
            <a:noFill/>
            <a:miter lim="800000"/>
            <a:headEnd/>
            <a:tailEnd/>
          </a:ln>
        </p:spPr>
        <p:txBody>
          <a:bodyPr>
            <a:spAutoFit/>
          </a:bodyPr>
          <a:lstStyle/>
          <a:p>
            <a:pPr>
              <a:spcBef>
                <a:spcPct val="50000"/>
              </a:spcBef>
            </a:pPr>
            <a:endParaRPr kumimoji="1" lang="en-US" sz="2000" b="1">
              <a:solidFill>
                <a:schemeClr val="bg1"/>
              </a:solidFill>
              <a:ea typeface="新細明體" pitchFamily="1" charset="-120"/>
            </a:endParaRPr>
          </a:p>
        </p:txBody>
      </p:sp>
      <p:pic>
        <p:nvPicPr>
          <p:cNvPr id="16389" name="Picture 6" descr="Alan_shepard"/>
          <p:cNvPicPr>
            <a:picLocks noChangeAspect="1" noChangeArrowheads="1"/>
          </p:cNvPicPr>
          <p:nvPr/>
        </p:nvPicPr>
        <p:blipFill>
          <a:blip r:embed="rId3" cstate="print"/>
          <a:srcRect/>
          <a:stretch>
            <a:fillRect/>
          </a:stretch>
        </p:blipFill>
        <p:spPr bwMode="auto">
          <a:xfrm>
            <a:off x="3663950" y="0"/>
            <a:ext cx="5480050" cy="6858000"/>
          </a:xfrm>
          <a:prstGeom prst="rect">
            <a:avLst/>
          </a:prstGeom>
          <a:noFill/>
          <a:ln w="9525">
            <a:noFill/>
            <a:miter lim="800000"/>
            <a:headEnd/>
            <a:tailEnd/>
          </a:ln>
        </p:spPr>
      </p:pic>
      <p:sp>
        <p:nvSpPr>
          <p:cNvPr id="16390" name="Text Box 3"/>
          <p:cNvSpPr txBox="1">
            <a:spLocks noChangeArrowheads="1"/>
          </p:cNvSpPr>
          <p:nvPr/>
        </p:nvSpPr>
        <p:spPr bwMode="auto">
          <a:xfrm>
            <a:off x="381000" y="2667000"/>
            <a:ext cx="3124200" cy="641350"/>
          </a:xfrm>
          <a:prstGeom prst="rect">
            <a:avLst/>
          </a:prstGeom>
          <a:noFill/>
          <a:ln w="9525">
            <a:noFill/>
            <a:miter lim="800000"/>
            <a:headEnd/>
            <a:tailEnd/>
          </a:ln>
        </p:spPr>
        <p:txBody>
          <a:bodyPr>
            <a:spAutoFit/>
          </a:bodyPr>
          <a:lstStyle/>
          <a:p>
            <a:pPr algn="l">
              <a:spcBef>
                <a:spcPct val="50000"/>
              </a:spcBef>
            </a:pPr>
            <a:r>
              <a:rPr lang="en-US" sz="3600" b="1"/>
              <a:t>May 5, 1961</a:t>
            </a:r>
          </a:p>
        </p:txBody>
      </p:sp>
      <p:pic>
        <p:nvPicPr>
          <p:cNvPr id="16391"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
        <p:nvSpPr>
          <p:cNvPr id="6" name="TextBox 5"/>
          <p:cNvSpPr txBox="1"/>
          <p:nvPr/>
        </p:nvSpPr>
        <p:spPr>
          <a:xfrm>
            <a:off x="304800" y="3886200"/>
            <a:ext cx="2514600" cy="1200329"/>
          </a:xfrm>
          <a:prstGeom prst="rect">
            <a:avLst/>
          </a:prstGeom>
          <a:noFill/>
        </p:spPr>
        <p:txBody>
          <a:bodyPr wrap="square" rtlCol="0">
            <a:spAutoFit/>
          </a:bodyPr>
          <a:lstStyle/>
          <a:p>
            <a:r>
              <a:rPr lang="en-US" dirty="0" smtClean="0"/>
              <a:t>Alan </a:t>
            </a:r>
            <a:r>
              <a:rPr lang="en-US" dirty="0" err="1" smtClean="0"/>
              <a:t>Shepard</a:t>
            </a:r>
            <a:r>
              <a:rPr lang="en-US" dirty="0" smtClean="0"/>
              <a:t> – 1</a:t>
            </a:r>
            <a:r>
              <a:rPr lang="en-US" baseline="30000" dirty="0" smtClean="0"/>
              <a:t>st</a:t>
            </a:r>
            <a:r>
              <a:rPr lang="en-US" dirty="0" smtClean="0"/>
              <a:t> American in space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28600" y="1143000"/>
            <a:ext cx="2438400" cy="396875"/>
          </a:xfrm>
          <a:prstGeom prst="rect">
            <a:avLst/>
          </a:prstGeom>
          <a:noFill/>
          <a:ln w="9525">
            <a:noFill/>
            <a:miter lim="800000"/>
            <a:headEnd/>
            <a:tailEnd/>
          </a:ln>
        </p:spPr>
        <p:txBody>
          <a:bodyPr>
            <a:spAutoFit/>
          </a:bodyPr>
          <a:lstStyle/>
          <a:p>
            <a:pPr>
              <a:spcBef>
                <a:spcPct val="50000"/>
              </a:spcBef>
            </a:pPr>
            <a:endParaRPr kumimoji="1" lang="en-US" sz="2000" b="1">
              <a:solidFill>
                <a:schemeClr val="bg1"/>
              </a:solidFill>
              <a:ea typeface="新細明體" pitchFamily="1" charset="-120"/>
            </a:endParaRPr>
          </a:p>
        </p:txBody>
      </p:sp>
      <p:sp>
        <p:nvSpPr>
          <p:cNvPr id="17412" name="Text Box 4"/>
          <p:cNvSpPr txBox="1">
            <a:spLocks noChangeArrowheads="1"/>
          </p:cNvSpPr>
          <p:nvPr/>
        </p:nvSpPr>
        <p:spPr bwMode="auto">
          <a:xfrm>
            <a:off x="228600" y="2057400"/>
            <a:ext cx="2590800" cy="519113"/>
          </a:xfrm>
          <a:prstGeom prst="rect">
            <a:avLst/>
          </a:prstGeom>
          <a:noFill/>
          <a:ln w="9525">
            <a:noFill/>
            <a:miter lim="800000"/>
            <a:headEnd/>
            <a:tailEnd/>
          </a:ln>
        </p:spPr>
        <p:txBody>
          <a:bodyPr>
            <a:spAutoFit/>
          </a:bodyPr>
          <a:lstStyle/>
          <a:p>
            <a:pPr algn="r">
              <a:spcBef>
                <a:spcPct val="50000"/>
              </a:spcBef>
            </a:pPr>
            <a:endParaRPr kumimoji="1" lang="en-US" sz="2800" b="1">
              <a:solidFill>
                <a:schemeClr val="bg1"/>
              </a:solidFill>
              <a:ea typeface="新細明體" pitchFamily="1" charset="-120"/>
            </a:endParaRPr>
          </a:p>
        </p:txBody>
      </p:sp>
      <p:pic>
        <p:nvPicPr>
          <p:cNvPr id="17413" name="Picture 6" descr="83a"/>
          <p:cNvPicPr>
            <a:picLocks noChangeAspect="1" noChangeArrowheads="1"/>
          </p:cNvPicPr>
          <p:nvPr/>
        </p:nvPicPr>
        <p:blipFill>
          <a:blip r:embed="rId3" cstate="print"/>
          <a:srcRect/>
          <a:stretch>
            <a:fillRect/>
          </a:stretch>
        </p:blipFill>
        <p:spPr bwMode="auto">
          <a:xfrm>
            <a:off x="0" y="539750"/>
            <a:ext cx="9144000" cy="5784850"/>
          </a:xfrm>
          <a:prstGeom prst="rect">
            <a:avLst/>
          </a:prstGeom>
          <a:noFill/>
          <a:ln w="9525">
            <a:noFill/>
            <a:miter lim="800000"/>
            <a:headEnd/>
            <a:tailEnd/>
          </a:ln>
        </p:spPr>
      </p:pic>
      <p:sp>
        <p:nvSpPr>
          <p:cNvPr id="17415" name="Text Box 3"/>
          <p:cNvSpPr txBox="1">
            <a:spLocks noChangeArrowheads="1"/>
          </p:cNvSpPr>
          <p:nvPr/>
        </p:nvSpPr>
        <p:spPr bwMode="auto">
          <a:xfrm>
            <a:off x="381000" y="2667000"/>
            <a:ext cx="3124200" cy="641350"/>
          </a:xfrm>
          <a:prstGeom prst="rect">
            <a:avLst/>
          </a:prstGeom>
          <a:solidFill>
            <a:srgbClr val="000000"/>
          </a:solidFill>
          <a:ln w="9525">
            <a:noFill/>
            <a:miter lim="800000"/>
            <a:headEnd/>
            <a:tailEnd/>
          </a:ln>
        </p:spPr>
        <p:txBody>
          <a:bodyPr>
            <a:spAutoFit/>
          </a:bodyPr>
          <a:lstStyle/>
          <a:p>
            <a:pPr algn="l">
              <a:spcBef>
                <a:spcPct val="50000"/>
              </a:spcBef>
            </a:pPr>
            <a:r>
              <a:rPr lang="en-US" sz="3600" b="1">
                <a:solidFill>
                  <a:schemeClr val="bg1"/>
                </a:solidFill>
              </a:rPr>
              <a:t>May 25, 1961</a:t>
            </a:r>
            <a:endParaRPr kumimoji="1" lang="en-US" sz="3600" b="1">
              <a:solidFill>
                <a:schemeClr val="bg1"/>
              </a:solidFill>
              <a:ea typeface="新細明體" pitchFamily="1" charset="-120"/>
            </a:endParaRPr>
          </a:p>
        </p:txBody>
      </p:sp>
      <p:pic>
        <p:nvPicPr>
          <p:cNvPr id="17416"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707" name="Rectangle 3"/>
          <p:cNvSpPr>
            <a:spLocks noGrp="1" noChangeArrowheads="1"/>
          </p:cNvSpPr>
          <p:nvPr>
            <p:ph type="body" idx="4294967295"/>
          </p:nvPr>
        </p:nvSpPr>
        <p:spPr>
          <a:xfrm>
            <a:off x="457200" y="495300"/>
            <a:ext cx="8229600" cy="5727700"/>
          </a:xfrm>
        </p:spPr>
        <p:txBody>
          <a:bodyPr/>
          <a:lstStyle/>
          <a:p>
            <a:pPr marL="0" indent="0">
              <a:lnSpc>
                <a:spcPct val="90000"/>
              </a:lnSpc>
              <a:buFontTx/>
              <a:buNone/>
            </a:pPr>
            <a:r>
              <a:rPr lang="en-US" sz="2800" smtClean="0">
                <a:solidFill>
                  <a:srgbClr val="000000"/>
                </a:solidFill>
              </a:rPr>
              <a:t>…I </a:t>
            </a:r>
            <a:r>
              <a:rPr lang="en-US" sz="2800" smtClean="0">
                <a:solidFill>
                  <a:srgbClr val="000000"/>
                </a:solidFill>
                <a:effectLst>
                  <a:outerShdw blurRad="38100" dist="38100" dir="2700000" algn="tl">
                    <a:srgbClr val="C0C0C0"/>
                  </a:outerShdw>
                </a:effectLst>
              </a:rPr>
              <a:t>believe that this nation should commit itself to achieving the goal, before this decade is out, of landing a man on the moon and returning him safely to the earth. No single space project in this period will be more impressive to mankind, or more important for the long-range exploration of space; and none will be so difficult or expensive to accomplish. We propose to accelerate the development of the appropriate lunar space craft. We propose to develop alternate liquid and solid fuel boosters, much larger than any now being developed, until certain which is superior.</a:t>
            </a:r>
          </a:p>
          <a:p>
            <a:pPr marL="0" indent="0">
              <a:lnSpc>
                <a:spcPct val="90000"/>
              </a:lnSpc>
              <a:buFontTx/>
              <a:buNone/>
            </a:pPr>
            <a:endParaRPr lang="en-US" sz="2000" i="1" smtClean="0">
              <a:solidFill>
                <a:srgbClr val="000000"/>
              </a:solidFill>
              <a:effectLst>
                <a:outerShdw blurRad="38100" dist="38100" dir="2700000" algn="tl">
                  <a:srgbClr val="C0C0C0"/>
                </a:outerShdw>
              </a:effectLst>
            </a:endParaRPr>
          </a:p>
          <a:p>
            <a:pPr marL="0" indent="0" algn="r">
              <a:lnSpc>
                <a:spcPct val="90000"/>
              </a:lnSpc>
              <a:buFontTx/>
              <a:buNone/>
            </a:pPr>
            <a:r>
              <a:rPr lang="en-US" sz="2000" i="1" smtClean="0">
                <a:solidFill>
                  <a:srgbClr val="000000"/>
                </a:solidFill>
                <a:effectLst>
                  <a:outerShdw blurRad="38100" dist="38100" dir="2700000" algn="tl">
                    <a:srgbClr val="C0C0C0"/>
                  </a:outerShdw>
                </a:effectLst>
              </a:rPr>
              <a:t>President John F. Kennedy</a:t>
            </a:r>
          </a:p>
          <a:p>
            <a:pPr marL="0" indent="0" algn="r">
              <a:lnSpc>
                <a:spcPct val="90000"/>
              </a:lnSpc>
              <a:buFontTx/>
              <a:buNone/>
            </a:pPr>
            <a:r>
              <a:rPr lang="en-US" sz="2000" i="1" smtClean="0">
                <a:solidFill>
                  <a:srgbClr val="000000"/>
                </a:solidFill>
                <a:effectLst>
                  <a:outerShdw blurRad="38100" dist="38100" dir="2700000" algn="tl">
                    <a:srgbClr val="C0C0C0"/>
                  </a:outerShdw>
                </a:effectLst>
              </a:rPr>
              <a:t>May 25, 1961</a:t>
            </a:r>
            <a:r>
              <a:rPr lang="en-US" sz="2000" smtClean="0">
                <a:solidFill>
                  <a:srgbClr val="000000"/>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304800" y="2057400"/>
            <a:ext cx="2286000" cy="519113"/>
          </a:xfrm>
          <a:prstGeom prst="rect">
            <a:avLst/>
          </a:prstGeom>
          <a:noFill/>
          <a:ln w="9525">
            <a:noFill/>
            <a:miter lim="800000"/>
            <a:headEnd/>
            <a:tailEnd/>
          </a:ln>
        </p:spPr>
        <p:txBody>
          <a:bodyPr>
            <a:spAutoFit/>
          </a:bodyPr>
          <a:lstStyle/>
          <a:p>
            <a:pPr algn="r">
              <a:spcBef>
                <a:spcPct val="50000"/>
              </a:spcBef>
            </a:pPr>
            <a:endParaRPr kumimoji="1" lang="en-US" sz="2800" b="1">
              <a:solidFill>
                <a:schemeClr val="bg1"/>
              </a:solidFill>
              <a:ea typeface="新細明體" pitchFamily="1" charset="-120"/>
            </a:endParaRPr>
          </a:p>
        </p:txBody>
      </p:sp>
      <p:pic>
        <p:nvPicPr>
          <p:cNvPr id="18437" name="Picture 6" descr="friendship-7"/>
          <p:cNvPicPr>
            <a:picLocks noChangeAspect="1" noChangeArrowheads="1"/>
          </p:cNvPicPr>
          <p:nvPr/>
        </p:nvPicPr>
        <p:blipFill>
          <a:blip r:embed="rId3" cstate="print"/>
          <a:srcRect/>
          <a:stretch>
            <a:fillRect/>
          </a:stretch>
        </p:blipFill>
        <p:spPr bwMode="auto">
          <a:xfrm>
            <a:off x="2286000" y="0"/>
            <a:ext cx="6858000" cy="6858000"/>
          </a:xfrm>
          <a:prstGeom prst="rect">
            <a:avLst/>
          </a:prstGeom>
          <a:noFill/>
          <a:ln w="9525">
            <a:noFill/>
            <a:miter lim="800000"/>
            <a:headEnd/>
            <a:tailEnd/>
          </a:ln>
        </p:spPr>
      </p:pic>
      <p:sp>
        <p:nvSpPr>
          <p:cNvPr id="18439" name="Text Box 3"/>
          <p:cNvSpPr txBox="1">
            <a:spLocks noChangeArrowheads="1"/>
          </p:cNvSpPr>
          <p:nvPr/>
        </p:nvSpPr>
        <p:spPr bwMode="auto">
          <a:xfrm>
            <a:off x="0" y="2667000"/>
            <a:ext cx="3124200" cy="1190625"/>
          </a:xfrm>
          <a:prstGeom prst="rect">
            <a:avLst/>
          </a:prstGeom>
          <a:solidFill>
            <a:schemeClr val="bg1"/>
          </a:solidFill>
          <a:ln w="9525">
            <a:noFill/>
            <a:miter lim="800000"/>
            <a:headEnd/>
            <a:tailEnd/>
          </a:ln>
        </p:spPr>
        <p:txBody>
          <a:bodyPr>
            <a:spAutoFit/>
          </a:bodyPr>
          <a:lstStyle/>
          <a:p>
            <a:pPr algn="l">
              <a:spcBef>
                <a:spcPct val="50000"/>
              </a:spcBef>
            </a:pPr>
            <a:r>
              <a:rPr lang="en-US" sz="3600" b="1"/>
              <a:t>February 20 1962</a:t>
            </a:r>
          </a:p>
        </p:txBody>
      </p:sp>
      <p:pic>
        <p:nvPicPr>
          <p:cNvPr id="18440"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
        <p:nvSpPr>
          <p:cNvPr id="6" name="TextBox 5"/>
          <p:cNvSpPr txBox="1"/>
          <p:nvPr/>
        </p:nvSpPr>
        <p:spPr>
          <a:xfrm>
            <a:off x="228600" y="4495800"/>
            <a:ext cx="2057400" cy="1200329"/>
          </a:xfrm>
          <a:prstGeom prst="rect">
            <a:avLst/>
          </a:prstGeom>
          <a:noFill/>
        </p:spPr>
        <p:txBody>
          <a:bodyPr wrap="square" rtlCol="0">
            <a:spAutoFit/>
          </a:bodyPr>
          <a:lstStyle/>
          <a:p>
            <a:r>
              <a:rPr lang="en-US" dirty="0" smtClean="0"/>
              <a:t>John Glenn – 1</a:t>
            </a:r>
            <a:r>
              <a:rPr lang="en-US" baseline="30000" dirty="0" smtClean="0"/>
              <a:t>st</a:t>
            </a:r>
            <a:r>
              <a:rPr lang="en-US" dirty="0" smtClean="0"/>
              <a:t> American to orbit Earth</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9461" name="Picture 6" descr="Tereshkova_L,0"/>
          <p:cNvPicPr>
            <a:picLocks noChangeAspect="1" noChangeArrowheads="1"/>
          </p:cNvPicPr>
          <p:nvPr/>
        </p:nvPicPr>
        <p:blipFill>
          <a:blip r:embed="rId3" cstate="print"/>
          <a:srcRect/>
          <a:stretch>
            <a:fillRect/>
          </a:stretch>
        </p:blipFill>
        <p:spPr bwMode="auto">
          <a:xfrm>
            <a:off x="2286000" y="0"/>
            <a:ext cx="9144000" cy="6858000"/>
          </a:xfrm>
          <a:prstGeom prst="rect">
            <a:avLst/>
          </a:prstGeom>
          <a:noFill/>
          <a:ln w="9525">
            <a:noFill/>
            <a:miter lim="800000"/>
            <a:headEnd/>
            <a:tailEnd/>
          </a:ln>
        </p:spPr>
      </p:pic>
      <p:sp>
        <p:nvSpPr>
          <p:cNvPr id="19464" name="Rectangle 8"/>
          <p:cNvSpPr>
            <a:spLocks noChangeArrowheads="1"/>
          </p:cNvSpPr>
          <p:nvPr/>
        </p:nvSpPr>
        <p:spPr bwMode="auto">
          <a:xfrm>
            <a:off x="1752600" y="0"/>
            <a:ext cx="2362200" cy="6858000"/>
          </a:xfrm>
          <a:prstGeom prst="rect">
            <a:avLst/>
          </a:prstGeom>
          <a:solidFill>
            <a:srgbClr val="000000"/>
          </a:solidFill>
          <a:ln w="9525">
            <a:solidFill>
              <a:schemeClr val="tx1"/>
            </a:solidFill>
            <a:miter lim="800000"/>
            <a:headEnd/>
            <a:tailEnd/>
          </a:ln>
          <a:effectLst/>
        </p:spPr>
        <p:txBody>
          <a:bodyPr wrap="none" anchor="ctr"/>
          <a:lstStyle/>
          <a:p>
            <a:endParaRPr lang="en-US"/>
          </a:p>
        </p:txBody>
      </p:sp>
      <p:pic>
        <p:nvPicPr>
          <p:cNvPr id="19462"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19463" name="Text Box 3"/>
          <p:cNvSpPr txBox="1">
            <a:spLocks noChangeArrowheads="1"/>
          </p:cNvSpPr>
          <p:nvPr/>
        </p:nvSpPr>
        <p:spPr bwMode="auto">
          <a:xfrm>
            <a:off x="381000" y="2667000"/>
            <a:ext cx="3124200" cy="641350"/>
          </a:xfrm>
          <a:prstGeom prst="rect">
            <a:avLst/>
          </a:prstGeom>
          <a:noFill/>
          <a:ln w="9525">
            <a:noFill/>
            <a:miter lim="800000"/>
            <a:headEnd/>
            <a:tailEnd/>
          </a:ln>
        </p:spPr>
        <p:txBody>
          <a:bodyPr>
            <a:spAutoFit/>
          </a:bodyPr>
          <a:lstStyle/>
          <a:p>
            <a:pPr algn="l">
              <a:spcBef>
                <a:spcPct val="50000"/>
              </a:spcBef>
            </a:pPr>
            <a:r>
              <a:rPr lang="en-US" sz="3600" b="1">
                <a:solidFill>
                  <a:schemeClr val="bg1"/>
                </a:solidFill>
              </a:rPr>
              <a:t>June 1963</a:t>
            </a:r>
          </a:p>
        </p:txBody>
      </p:sp>
      <p:sp>
        <p:nvSpPr>
          <p:cNvPr id="6" name="TextBox 5"/>
          <p:cNvSpPr txBox="1"/>
          <p:nvPr/>
        </p:nvSpPr>
        <p:spPr>
          <a:xfrm>
            <a:off x="533400" y="3962400"/>
            <a:ext cx="2590800" cy="1200329"/>
          </a:xfrm>
          <a:prstGeom prst="rect">
            <a:avLst/>
          </a:prstGeom>
          <a:noFill/>
        </p:spPr>
        <p:txBody>
          <a:bodyPr wrap="square" rtlCol="0">
            <a:spAutoFit/>
          </a:bodyPr>
          <a:lstStyle/>
          <a:p>
            <a:r>
              <a:rPr lang="en-US" dirty="0" err="1" smtClean="0">
                <a:solidFill>
                  <a:schemeClr val="bg1"/>
                </a:solidFill>
              </a:rPr>
              <a:t>Valentina</a:t>
            </a:r>
            <a:r>
              <a:rPr lang="en-US" dirty="0" smtClean="0">
                <a:solidFill>
                  <a:schemeClr val="bg1"/>
                </a:solidFill>
              </a:rPr>
              <a:t> Tereshkova – 1</a:t>
            </a:r>
            <a:r>
              <a:rPr lang="en-US" baseline="30000" dirty="0" smtClean="0">
                <a:solidFill>
                  <a:schemeClr val="bg1"/>
                </a:solidFill>
              </a:rPr>
              <a:t>st</a:t>
            </a:r>
            <a:r>
              <a:rPr lang="en-US" dirty="0" smtClean="0">
                <a:solidFill>
                  <a:schemeClr val="bg1"/>
                </a:solidFill>
              </a:rPr>
              <a:t> woman in space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7" descr="200px-Voskhod2"/>
          <p:cNvPicPr>
            <a:picLocks noChangeAspect="1" noChangeArrowheads="1"/>
          </p:cNvPicPr>
          <p:nvPr/>
        </p:nvPicPr>
        <p:blipFill>
          <a:blip r:embed="rId3" cstate="print"/>
          <a:srcRect/>
          <a:stretch>
            <a:fillRect/>
          </a:stretch>
        </p:blipFill>
        <p:spPr bwMode="auto">
          <a:xfrm>
            <a:off x="2667000" y="0"/>
            <a:ext cx="6858000" cy="6858000"/>
          </a:xfrm>
          <a:prstGeom prst="rect">
            <a:avLst/>
          </a:prstGeom>
          <a:noFill/>
          <a:ln w="9525">
            <a:noFill/>
            <a:miter lim="800000"/>
            <a:headEnd/>
            <a:tailEnd/>
          </a:ln>
        </p:spPr>
      </p:pic>
      <p:pic>
        <p:nvPicPr>
          <p:cNvPr id="20486"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20487" name="Text Box 3"/>
          <p:cNvSpPr txBox="1">
            <a:spLocks noChangeArrowheads="1"/>
          </p:cNvSpPr>
          <p:nvPr/>
        </p:nvSpPr>
        <p:spPr bwMode="auto">
          <a:xfrm>
            <a:off x="0" y="2667000"/>
            <a:ext cx="3124200" cy="641350"/>
          </a:xfrm>
          <a:prstGeom prst="rect">
            <a:avLst/>
          </a:prstGeom>
          <a:noFill/>
          <a:ln w="9525">
            <a:noFill/>
            <a:miter lim="800000"/>
            <a:headEnd/>
            <a:tailEnd/>
          </a:ln>
        </p:spPr>
        <p:txBody>
          <a:bodyPr>
            <a:spAutoFit/>
          </a:bodyPr>
          <a:lstStyle/>
          <a:p>
            <a:pPr algn="l">
              <a:spcBef>
                <a:spcPct val="50000"/>
              </a:spcBef>
            </a:pPr>
            <a:r>
              <a:rPr lang="en-US" sz="3600" b="1"/>
              <a:t>March 1965</a:t>
            </a:r>
          </a:p>
        </p:txBody>
      </p:sp>
      <p:sp>
        <p:nvSpPr>
          <p:cNvPr id="5" name="TextBox 4"/>
          <p:cNvSpPr txBox="1"/>
          <p:nvPr/>
        </p:nvSpPr>
        <p:spPr>
          <a:xfrm>
            <a:off x="457200" y="4038600"/>
            <a:ext cx="2133600" cy="2308324"/>
          </a:xfrm>
          <a:prstGeom prst="rect">
            <a:avLst/>
          </a:prstGeom>
          <a:noFill/>
        </p:spPr>
        <p:txBody>
          <a:bodyPr wrap="square" rtlCol="0">
            <a:spAutoFit/>
          </a:bodyPr>
          <a:lstStyle/>
          <a:p>
            <a:r>
              <a:rPr lang="en-US" dirty="0" err="1" smtClean="0"/>
              <a:t>Aleksei</a:t>
            </a:r>
            <a:r>
              <a:rPr lang="en-US" dirty="0" smtClean="0"/>
              <a:t> </a:t>
            </a:r>
            <a:r>
              <a:rPr lang="en-US" dirty="0" err="1" smtClean="0"/>
              <a:t>Leonov</a:t>
            </a:r>
            <a:r>
              <a:rPr lang="en-US" dirty="0" smtClean="0"/>
              <a:t> – 1</a:t>
            </a:r>
            <a:r>
              <a:rPr lang="en-US" baseline="30000" dirty="0" smtClean="0"/>
              <a:t>st</a:t>
            </a:r>
            <a:r>
              <a:rPr lang="en-US" dirty="0" smtClean="0"/>
              <a:t> person to leave a spacecraft in orbit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1101650326_400"/>
          <p:cNvPicPr>
            <a:picLocks noChangeAspect="1" noChangeArrowheads="1"/>
          </p:cNvPicPr>
          <p:nvPr/>
        </p:nvPicPr>
        <p:blipFill>
          <a:blip r:embed="rId3" cstate="print"/>
          <a:srcRect/>
          <a:stretch>
            <a:fillRect/>
          </a:stretch>
        </p:blipFill>
        <p:spPr bwMode="auto">
          <a:xfrm>
            <a:off x="1981200" y="76200"/>
            <a:ext cx="520541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6" descr="white-eva"/>
          <p:cNvPicPr>
            <a:picLocks noChangeAspect="1" noChangeArrowheads="1"/>
          </p:cNvPicPr>
          <p:nvPr/>
        </p:nvPicPr>
        <p:blipFill>
          <a:blip r:embed="rId3" cstate="print"/>
          <a:srcRect/>
          <a:stretch>
            <a:fillRect/>
          </a:stretch>
        </p:blipFill>
        <p:spPr bwMode="auto">
          <a:xfrm>
            <a:off x="2846388" y="0"/>
            <a:ext cx="6651625" cy="6858000"/>
          </a:xfrm>
          <a:prstGeom prst="rect">
            <a:avLst/>
          </a:prstGeom>
          <a:noFill/>
          <a:ln w="9525">
            <a:noFill/>
            <a:miter lim="800000"/>
            <a:headEnd/>
            <a:tailEnd/>
          </a:ln>
        </p:spPr>
      </p:pic>
      <p:sp>
        <p:nvSpPr>
          <p:cNvPr id="22534" name="Text Box 3"/>
          <p:cNvSpPr txBox="1">
            <a:spLocks noChangeArrowheads="1"/>
          </p:cNvSpPr>
          <p:nvPr/>
        </p:nvSpPr>
        <p:spPr bwMode="auto">
          <a:xfrm>
            <a:off x="381000" y="2667000"/>
            <a:ext cx="3124200" cy="641350"/>
          </a:xfrm>
          <a:prstGeom prst="rect">
            <a:avLst/>
          </a:prstGeom>
          <a:noFill/>
          <a:ln w="9525">
            <a:noFill/>
            <a:miter lim="800000"/>
            <a:headEnd/>
            <a:tailEnd/>
          </a:ln>
        </p:spPr>
        <p:txBody>
          <a:bodyPr>
            <a:spAutoFit/>
          </a:bodyPr>
          <a:lstStyle/>
          <a:p>
            <a:pPr algn="l">
              <a:spcBef>
                <a:spcPct val="50000"/>
              </a:spcBef>
            </a:pPr>
            <a:r>
              <a:rPr lang="en-US" sz="3600" b="1"/>
              <a:t>June 1965</a:t>
            </a:r>
          </a:p>
        </p:txBody>
      </p:sp>
      <p:pic>
        <p:nvPicPr>
          <p:cNvPr id="22535"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
        <p:nvSpPr>
          <p:cNvPr id="5" name="TextBox 4"/>
          <p:cNvSpPr txBox="1"/>
          <p:nvPr/>
        </p:nvSpPr>
        <p:spPr>
          <a:xfrm>
            <a:off x="304800" y="3962400"/>
            <a:ext cx="2209800" cy="1200329"/>
          </a:xfrm>
          <a:prstGeom prst="rect">
            <a:avLst/>
          </a:prstGeom>
          <a:noFill/>
        </p:spPr>
        <p:txBody>
          <a:bodyPr wrap="square" rtlCol="0">
            <a:spAutoFit/>
          </a:bodyPr>
          <a:lstStyle/>
          <a:p>
            <a:r>
              <a:rPr lang="en-US" dirty="0" smtClean="0"/>
              <a:t>Edward White: 1</a:t>
            </a:r>
            <a:r>
              <a:rPr lang="en-US" baseline="30000" dirty="0" smtClean="0"/>
              <a:t>st</a:t>
            </a:r>
            <a:r>
              <a:rPr lang="en-US" dirty="0" smtClean="0"/>
              <a:t> US spacewalk</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676400" y="2071688"/>
            <a:ext cx="1981200" cy="519112"/>
          </a:xfrm>
          <a:prstGeom prst="rect">
            <a:avLst/>
          </a:prstGeom>
          <a:noFill/>
          <a:ln w="9525">
            <a:noFill/>
            <a:miter lim="800000"/>
            <a:headEnd/>
            <a:tailEnd/>
          </a:ln>
        </p:spPr>
        <p:txBody>
          <a:bodyPr>
            <a:spAutoFit/>
          </a:bodyPr>
          <a:lstStyle/>
          <a:p>
            <a:pPr algn="r">
              <a:spcBef>
                <a:spcPct val="50000"/>
              </a:spcBef>
            </a:pPr>
            <a:endParaRPr kumimoji="1" lang="en-US" sz="2800">
              <a:solidFill>
                <a:schemeClr val="bg1"/>
              </a:solidFill>
            </a:endParaRPr>
          </a:p>
        </p:txBody>
      </p:sp>
      <p:pic>
        <p:nvPicPr>
          <p:cNvPr id="23555" name="Picture 6" descr="432px-Ap4-s67-50531"/>
          <p:cNvPicPr>
            <a:picLocks noChangeAspect="1" noChangeArrowheads="1"/>
          </p:cNvPicPr>
          <p:nvPr/>
        </p:nvPicPr>
        <p:blipFill>
          <a:blip r:embed="rId3" cstate="print"/>
          <a:srcRect/>
          <a:stretch>
            <a:fillRect/>
          </a:stretch>
        </p:blipFill>
        <p:spPr bwMode="auto">
          <a:xfrm>
            <a:off x="2514600" y="0"/>
            <a:ext cx="4935538" cy="6858000"/>
          </a:xfrm>
          <a:prstGeom prst="rect">
            <a:avLst/>
          </a:prstGeom>
          <a:noFill/>
          <a:ln w="9525">
            <a:noFill/>
            <a:miter lim="800000"/>
            <a:headEnd/>
            <a:tailEnd/>
          </a:ln>
        </p:spPr>
      </p:pic>
      <p:sp>
        <p:nvSpPr>
          <p:cNvPr id="4" name="TextBox 3"/>
          <p:cNvSpPr txBox="1"/>
          <p:nvPr/>
        </p:nvSpPr>
        <p:spPr>
          <a:xfrm>
            <a:off x="381000" y="2286000"/>
            <a:ext cx="1600200" cy="2677656"/>
          </a:xfrm>
          <a:prstGeom prst="rect">
            <a:avLst/>
          </a:prstGeom>
          <a:noFill/>
        </p:spPr>
        <p:txBody>
          <a:bodyPr wrap="square" rtlCol="0">
            <a:spAutoFit/>
          </a:bodyPr>
          <a:lstStyle/>
          <a:p>
            <a:r>
              <a:rPr lang="en-US" dirty="0" smtClean="0"/>
              <a:t>Saturn V rocket – launched the crew of Apollo 11 to the Moon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untitled"/>
          <p:cNvPicPr>
            <a:picLocks noChangeAspect="1" noChangeArrowheads="1"/>
          </p:cNvPicPr>
          <p:nvPr/>
        </p:nvPicPr>
        <p:blipFill>
          <a:blip r:embed="rId3" cstate="print"/>
          <a:srcRect/>
          <a:stretch>
            <a:fillRect/>
          </a:stretch>
        </p:blipFill>
        <p:spPr bwMode="auto">
          <a:xfrm>
            <a:off x="1844675" y="0"/>
            <a:ext cx="516572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1" descr="v2film"/>
          <p:cNvPicPr>
            <a:picLocks noChangeAspect="1" noChangeArrowheads="1" noCrop="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Picture 4" descr="saturn-v-separation"/>
          <p:cNvPicPr>
            <a:picLocks noChangeAspect="1" noChangeArrowheads="1"/>
          </p:cNvPicPr>
          <p:nvPr/>
        </p:nvPicPr>
        <p:blipFill>
          <a:blip r:embed="rId3" cstate="print"/>
          <a:srcRect/>
          <a:stretch>
            <a:fillRect/>
          </a:stretch>
        </p:blipFill>
        <p:spPr bwMode="auto">
          <a:xfrm>
            <a:off x="762000" y="0"/>
            <a:ext cx="7696200" cy="6889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5602" name="Picture 7" descr="C_Zond05_1"/>
          <p:cNvPicPr>
            <a:picLocks noChangeAspect="1" noChangeArrowheads="1"/>
          </p:cNvPicPr>
          <p:nvPr/>
        </p:nvPicPr>
        <p:blipFill>
          <a:blip r:embed="rId3" cstate="print"/>
          <a:srcRect/>
          <a:stretch>
            <a:fillRect/>
          </a:stretch>
        </p:blipFill>
        <p:spPr bwMode="auto">
          <a:xfrm>
            <a:off x="4294188" y="228600"/>
            <a:ext cx="4697412" cy="6477000"/>
          </a:xfrm>
          <a:prstGeom prst="rect">
            <a:avLst/>
          </a:prstGeom>
          <a:noFill/>
          <a:ln w="9525">
            <a:noFill/>
            <a:miter lim="800000"/>
            <a:headEnd/>
            <a:tailEnd/>
          </a:ln>
        </p:spPr>
      </p:pic>
      <p:sp>
        <p:nvSpPr>
          <p:cNvPr id="25604" name="Text Box 3"/>
          <p:cNvSpPr txBox="1">
            <a:spLocks noChangeArrowheads="1"/>
          </p:cNvSpPr>
          <p:nvPr/>
        </p:nvSpPr>
        <p:spPr bwMode="auto">
          <a:xfrm>
            <a:off x="6324600" y="2895600"/>
            <a:ext cx="1981200" cy="519113"/>
          </a:xfrm>
          <a:prstGeom prst="rect">
            <a:avLst/>
          </a:prstGeom>
          <a:noFill/>
          <a:ln w="9525">
            <a:noFill/>
            <a:miter lim="800000"/>
            <a:headEnd/>
            <a:tailEnd/>
          </a:ln>
        </p:spPr>
        <p:txBody>
          <a:bodyPr>
            <a:spAutoFit/>
          </a:bodyPr>
          <a:lstStyle/>
          <a:p>
            <a:pPr algn="l">
              <a:spcBef>
                <a:spcPct val="50000"/>
              </a:spcBef>
            </a:pPr>
            <a:endParaRPr lang="en-US" sz="2800">
              <a:solidFill>
                <a:schemeClr val="bg1"/>
              </a:solidFill>
            </a:endParaRPr>
          </a:p>
        </p:txBody>
      </p:sp>
      <p:pic>
        <p:nvPicPr>
          <p:cNvPr id="25606"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25607"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solidFill>
                  <a:schemeClr val="bg1"/>
                </a:solidFill>
              </a:rPr>
              <a:t>September 1968</a:t>
            </a:r>
          </a:p>
        </p:txBody>
      </p:sp>
      <p:sp>
        <p:nvSpPr>
          <p:cNvPr id="6" name="TextBox 5"/>
          <p:cNvSpPr txBox="1"/>
          <p:nvPr/>
        </p:nvSpPr>
        <p:spPr>
          <a:xfrm>
            <a:off x="533400" y="4419600"/>
            <a:ext cx="2667000" cy="1569660"/>
          </a:xfrm>
          <a:prstGeom prst="rect">
            <a:avLst/>
          </a:prstGeom>
          <a:noFill/>
        </p:spPr>
        <p:txBody>
          <a:bodyPr wrap="square" rtlCol="0">
            <a:spAutoFit/>
          </a:bodyPr>
          <a:lstStyle/>
          <a:p>
            <a:r>
              <a:rPr lang="en-US" dirty="0" err="1" smtClean="0">
                <a:solidFill>
                  <a:schemeClr val="bg1"/>
                </a:solidFill>
              </a:rPr>
              <a:t>Zond</a:t>
            </a:r>
            <a:r>
              <a:rPr lang="en-US" dirty="0" smtClean="0">
                <a:solidFill>
                  <a:schemeClr val="bg1"/>
                </a:solidFill>
              </a:rPr>
              <a:t> 5 – the 1</a:t>
            </a:r>
            <a:r>
              <a:rPr lang="en-US" baseline="30000" dirty="0" smtClean="0">
                <a:solidFill>
                  <a:schemeClr val="bg1"/>
                </a:solidFill>
              </a:rPr>
              <a:t>st</a:t>
            </a:r>
            <a:r>
              <a:rPr lang="en-US" dirty="0" smtClean="0">
                <a:solidFill>
                  <a:schemeClr val="bg1"/>
                </a:solidFill>
              </a:rPr>
              <a:t> craft to orbit the moon and return to Earth</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6" descr="GPN-2001-000009"/>
          <p:cNvPicPr>
            <a:picLocks noChangeAspect="1" noChangeArrowheads="1"/>
          </p:cNvPicPr>
          <p:nvPr/>
        </p:nvPicPr>
        <p:blipFill>
          <a:blip r:embed="rId3" cstate="print"/>
          <a:srcRect/>
          <a:stretch>
            <a:fillRect/>
          </a:stretch>
        </p:blipFill>
        <p:spPr bwMode="auto">
          <a:xfrm>
            <a:off x="0" y="0"/>
            <a:ext cx="9144000" cy="7315200"/>
          </a:xfrm>
          <a:prstGeom prst="rect">
            <a:avLst/>
          </a:prstGeom>
          <a:noFill/>
          <a:ln w="9525">
            <a:noFill/>
            <a:miter lim="800000"/>
            <a:headEnd/>
            <a:tailEnd/>
          </a:ln>
        </p:spPr>
      </p:pic>
      <p:sp>
        <p:nvSpPr>
          <p:cNvPr id="26632"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solidFill>
                  <a:schemeClr val="bg1"/>
                </a:solidFill>
              </a:rPr>
              <a:t>December 1968</a:t>
            </a:r>
            <a:endParaRPr kumimoji="1" lang="en-US" sz="3600" b="1">
              <a:solidFill>
                <a:schemeClr val="bg1"/>
              </a:solidFill>
              <a:ea typeface="新細明體" pitchFamily="1" charset="-120"/>
            </a:endParaRPr>
          </a:p>
        </p:txBody>
      </p:sp>
      <p:pic>
        <p:nvPicPr>
          <p:cNvPr id="26633" name="Picture 4" descr="us"/>
          <p:cNvPicPr>
            <a:picLocks noChangeAspect="1" noChangeArrowheads="1"/>
          </p:cNvPicPr>
          <p:nvPr/>
        </p:nvPicPr>
        <p:blipFill>
          <a:blip r:embed="rId4" cstate="print"/>
          <a:srcRect/>
          <a:stretch>
            <a:fillRect/>
          </a:stretch>
        </p:blipFill>
        <p:spPr bwMode="auto">
          <a:xfrm>
            <a:off x="0" y="0"/>
            <a:ext cx="3276600" cy="1724025"/>
          </a:xfrm>
          <a:prstGeom prst="rect">
            <a:avLst/>
          </a:prstGeom>
          <a:noFill/>
          <a:ln w="9525">
            <a:noFill/>
            <a:miter lim="800000"/>
            <a:headEnd/>
            <a:tailEnd/>
          </a:ln>
        </p:spPr>
      </p:pic>
      <p:sp>
        <p:nvSpPr>
          <p:cNvPr id="5" name="TextBox 4"/>
          <p:cNvSpPr txBox="1"/>
          <p:nvPr/>
        </p:nvSpPr>
        <p:spPr>
          <a:xfrm>
            <a:off x="5638800" y="0"/>
            <a:ext cx="2971800" cy="1569660"/>
          </a:xfrm>
          <a:prstGeom prst="rect">
            <a:avLst/>
          </a:prstGeom>
          <a:noFill/>
        </p:spPr>
        <p:txBody>
          <a:bodyPr wrap="square" rtlCol="0">
            <a:spAutoFit/>
          </a:bodyPr>
          <a:lstStyle/>
          <a:p>
            <a:r>
              <a:rPr lang="en-US" dirty="0" smtClean="0">
                <a:solidFill>
                  <a:schemeClr val="bg1"/>
                </a:solidFill>
              </a:rPr>
              <a:t>Apollo 8 – sent into orbit around the moon; crew took pictures of Earth </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663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66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apollo8_map"/>
          <p:cNvPicPr>
            <a:picLocks noChangeAspect="1" noChangeArrowheads="1"/>
          </p:cNvPicPr>
          <p:nvPr/>
        </p:nvPicPr>
        <p:blipFill>
          <a:blip r:embed="rId3" cstate="print"/>
          <a:srcRect/>
          <a:stretch>
            <a:fillRect/>
          </a:stretch>
        </p:blipFill>
        <p:spPr bwMode="auto">
          <a:xfrm>
            <a:off x="0" y="0"/>
            <a:ext cx="9144000" cy="625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 descr="apollo%2011%20-%20flag"/>
          <p:cNvPicPr>
            <a:picLocks noChangeAspect="1" noChangeArrowheads="1"/>
          </p:cNvPicPr>
          <p:nvPr/>
        </p:nvPicPr>
        <p:blipFill>
          <a:blip r:embed="rId3" cstate="print"/>
          <a:srcRect/>
          <a:stretch>
            <a:fillRect/>
          </a:stretch>
        </p:blipFill>
        <p:spPr bwMode="auto">
          <a:xfrm>
            <a:off x="0" y="0"/>
            <a:ext cx="9144000" cy="7450138"/>
          </a:xfrm>
          <a:prstGeom prst="rect">
            <a:avLst/>
          </a:prstGeom>
          <a:noFill/>
          <a:ln w="9525">
            <a:noFill/>
            <a:miter lim="800000"/>
            <a:headEnd/>
            <a:tailEnd/>
          </a:ln>
        </p:spPr>
      </p:pic>
      <p:sp>
        <p:nvSpPr>
          <p:cNvPr id="28675" name="Text Box 3"/>
          <p:cNvSpPr txBox="1">
            <a:spLocks noChangeArrowheads="1"/>
          </p:cNvSpPr>
          <p:nvPr/>
        </p:nvSpPr>
        <p:spPr bwMode="auto">
          <a:xfrm>
            <a:off x="-152400" y="1143000"/>
            <a:ext cx="3429000" cy="641350"/>
          </a:xfrm>
          <a:prstGeom prst="rect">
            <a:avLst/>
          </a:prstGeom>
          <a:noFill/>
          <a:ln w="9525">
            <a:noFill/>
            <a:miter lim="800000"/>
            <a:headEnd/>
            <a:tailEnd/>
          </a:ln>
        </p:spPr>
        <p:txBody>
          <a:bodyPr>
            <a:spAutoFit/>
          </a:bodyPr>
          <a:lstStyle/>
          <a:p>
            <a:pPr algn="r">
              <a:spcBef>
                <a:spcPct val="50000"/>
              </a:spcBef>
            </a:pPr>
            <a:r>
              <a:rPr lang="en-US" sz="3600" b="1">
                <a:solidFill>
                  <a:schemeClr val="bg1"/>
                </a:solidFill>
              </a:rPr>
              <a:t>July 20, 1969</a:t>
            </a:r>
            <a:endParaRPr kumimoji="1" lang="en-US" sz="3600" b="1">
              <a:solidFill>
                <a:schemeClr val="bg1"/>
              </a:solidFill>
              <a:ea typeface="新細明體" pitchFamily="1" charset="-12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1" descr="vbnazi1"/>
          <p:cNvPicPr>
            <a:picLocks noChangeAspect="1" noChangeArrowheads="1"/>
          </p:cNvPicPr>
          <p:nvPr/>
        </p:nvPicPr>
        <p:blipFill>
          <a:blip r:embed="rId3" cstate="print"/>
          <a:srcRect/>
          <a:stretch>
            <a:fillRect/>
          </a:stretch>
        </p:blipFill>
        <p:spPr bwMode="auto">
          <a:xfrm>
            <a:off x="3429000" y="0"/>
            <a:ext cx="5715000" cy="3132138"/>
          </a:xfrm>
          <a:prstGeom prst="rect">
            <a:avLst/>
          </a:prstGeom>
          <a:noFill/>
          <a:ln w="9525">
            <a:noFill/>
            <a:miter lim="800000"/>
            <a:headEnd/>
            <a:tailEnd/>
          </a:ln>
        </p:spPr>
      </p:pic>
      <p:pic>
        <p:nvPicPr>
          <p:cNvPr id="5123" name="Picture 10" descr="wernher"/>
          <p:cNvPicPr>
            <a:picLocks noChangeAspect="1" noChangeArrowheads="1"/>
          </p:cNvPicPr>
          <p:nvPr/>
        </p:nvPicPr>
        <p:blipFill>
          <a:blip r:embed="rId4" cstate="print"/>
          <a:srcRect/>
          <a:stretch>
            <a:fillRect/>
          </a:stretch>
        </p:blipFill>
        <p:spPr bwMode="auto">
          <a:xfrm>
            <a:off x="0" y="0"/>
            <a:ext cx="5416550" cy="6858000"/>
          </a:xfrm>
          <a:prstGeom prst="rect">
            <a:avLst/>
          </a:prstGeom>
          <a:noFill/>
          <a:ln w="9525">
            <a:noFill/>
            <a:miter lim="800000"/>
            <a:headEnd/>
            <a:tailEnd/>
          </a:ln>
        </p:spPr>
      </p:pic>
      <p:sp>
        <p:nvSpPr>
          <p:cNvPr id="5124" name="Oval 12"/>
          <p:cNvSpPr>
            <a:spLocks noChangeArrowheads="1"/>
          </p:cNvSpPr>
          <p:nvPr/>
        </p:nvSpPr>
        <p:spPr bwMode="auto">
          <a:xfrm>
            <a:off x="2819400" y="228600"/>
            <a:ext cx="990600" cy="1143000"/>
          </a:xfrm>
          <a:prstGeom prst="ellipse">
            <a:avLst/>
          </a:prstGeom>
          <a:noFill/>
          <a:ln w="25400">
            <a:solidFill>
              <a:srgbClr val="FFFF00"/>
            </a:solidFill>
            <a:round/>
            <a:headEnd/>
            <a:tailEnd/>
          </a:ln>
        </p:spPr>
        <p:txBody>
          <a:bodyPr wrap="none" anchor="ctr"/>
          <a:lstStyle/>
          <a:p>
            <a:pPr algn="l"/>
            <a:endParaRPr lang="en-US"/>
          </a:p>
        </p:txBody>
      </p:sp>
      <p:sp>
        <p:nvSpPr>
          <p:cNvPr id="5125" name="Oval 13"/>
          <p:cNvSpPr>
            <a:spLocks noChangeArrowheads="1"/>
          </p:cNvSpPr>
          <p:nvPr/>
        </p:nvSpPr>
        <p:spPr bwMode="auto">
          <a:xfrm>
            <a:off x="8001000" y="533400"/>
            <a:ext cx="990600" cy="1143000"/>
          </a:xfrm>
          <a:prstGeom prst="ellipse">
            <a:avLst/>
          </a:prstGeom>
          <a:noFill/>
          <a:ln w="25400">
            <a:solidFill>
              <a:srgbClr val="FFFF00"/>
            </a:solidFill>
            <a:round/>
            <a:headEnd/>
            <a:tailEnd/>
          </a:ln>
        </p:spPr>
        <p:txBody>
          <a:bodyPr wrap="none" anchor="ctr"/>
          <a:lstStyle/>
          <a:p>
            <a:pPr algn="l"/>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381000" y="2667000"/>
            <a:ext cx="3124200" cy="641350"/>
          </a:xfrm>
          <a:prstGeom prst="rect">
            <a:avLst/>
          </a:prstGeom>
          <a:noFill/>
          <a:ln w="9525">
            <a:noFill/>
            <a:miter lim="800000"/>
            <a:headEnd/>
            <a:tailEnd/>
          </a:ln>
        </p:spPr>
        <p:txBody>
          <a:bodyPr>
            <a:spAutoFit/>
          </a:bodyPr>
          <a:lstStyle/>
          <a:p>
            <a:pPr algn="l">
              <a:spcBef>
                <a:spcPct val="50000"/>
              </a:spcBef>
            </a:pPr>
            <a:r>
              <a:rPr lang="en-US" sz="3600" b="1"/>
              <a:t>January 1946</a:t>
            </a:r>
            <a:endParaRPr kumimoji="1" lang="en-US" sz="3600" b="1">
              <a:ea typeface="新細明體" pitchFamily="1" charset="-120"/>
            </a:endParaRPr>
          </a:p>
        </p:txBody>
      </p:sp>
      <p:pic>
        <p:nvPicPr>
          <p:cNvPr id="6147" name="Picture 4" descr="us"/>
          <p:cNvPicPr>
            <a:picLocks noChangeAspect="1" noChangeArrowheads="1"/>
          </p:cNvPicPr>
          <p:nvPr/>
        </p:nvPicPr>
        <p:blipFill>
          <a:blip r:embed="rId3" cstate="print"/>
          <a:srcRect/>
          <a:stretch>
            <a:fillRect/>
          </a:stretch>
        </p:blipFill>
        <p:spPr bwMode="auto">
          <a:xfrm>
            <a:off x="0" y="0"/>
            <a:ext cx="3276600" cy="1724025"/>
          </a:xfrm>
          <a:prstGeom prst="rect">
            <a:avLst/>
          </a:prstGeom>
          <a:noFill/>
          <a:ln w="9525">
            <a:noFill/>
            <a:miter lim="800000"/>
            <a:headEnd/>
            <a:tailEnd/>
          </a:ln>
        </p:spPr>
      </p:pic>
      <p:pic>
        <p:nvPicPr>
          <p:cNvPr id="6148" name="Picture 9" descr="V2American"/>
          <p:cNvPicPr>
            <a:picLocks noChangeAspect="1" noChangeArrowheads="1"/>
          </p:cNvPicPr>
          <p:nvPr/>
        </p:nvPicPr>
        <p:blipFill>
          <a:blip r:embed="rId4" cstate="print"/>
          <a:srcRect/>
          <a:stretch>
            <a:fillRect/>
          </a:stretch>
        </p:blipFill>
        <p:spPr bwMode="auto">
          <a:xfrm>
            <a:off x="3868738" y="0"/>
            <a:ext cx="527526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0" descr="Wernher_von_Braun"/>
          <p:cNvPicPr>
            <a:picLocks noChangeAspect="1" noChangeArrowheads="1"/>
          </p:cNvPicPr>
          <p:nvPr/>
        </p:nvPicPr>
        <p:blipFill>
          <a:blip r:embed="rId3" cstate="print"/>
          <a:srcRect/>
          <a:stretch>
            <a:fillRect/>
          </a:stretch>
        </p:blipFill>
        <p:spPr bwMode="auto">
          <a:xfrm>
            <a:off x="0" y="0"/>
            <a:ext cx="5562600" cy="6858000"/>
          </a:xfrm>
          <a:prstGeom prst="rect">
            <a:avLst/>
          </a:prstGeom>
          <a:noFill/>
          <a:ln w="9525">
            <a:noFill/>
            <a:miter lim="800000"/>
            <a:headEnd/>
            <a:tailEnd/>
          </a:ln>
        </p:spPr>
      </p:pic>
      <p:pic>
        <p:nvPicPr>
          <p:cNvPr id="7171" name="Picture 13" descr="wernhervbraun"/>
          <p:cNvPicPr>
            <a:picLocks noChangeAspect="1" noChangeArrowheads="1"/>
          </p:cNvPicPr>
          <p:nvPr/>
        </p:nvPicPr>
        <p:blipFill>
          <a:blip r:embed="rId4" cstate="print"/>
          <a:srcRect/>
          <a:stretch>
            <a:fillRect/>
          </a:stretch>
        </p:blipFill>
        <p:spPr bwMode="auto">
          <a:xfrm>
            <a:off x="5543550" y="0"/>
            <a:ext cx="360045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1"/>
          <p:cNvPicPr>
            <a:picLocks noChangeAspect="1" noChangeArrowheads="1"/>
          </p:cNvPicPr>
          <p:nvPr/>
        </p:nvPicPr>
        <p:blipFill>
          <a:blip r:embed="rId3" cstate="print"/>
          <a:srcRect/>
          <a:stretch>
            <a:fillRect/>
          </a:stretch>
        </p:blipFill>
        <p:spPr bwMode="auto">
          <a:xfrm>
            <a:off x="4035425" y="0"/>
            <a:ext cx="5108575" cy="6858000"/>
          </a:xfrm>
          <a:prstGeom prst="rect">
            <a:avLst/>
          </a:prstGeom>
          <a:noFill/>
          <a:ln w="9525">
            <a:noFill/>
            <a:miter lim="800000"/>
            <a:headEnd/>
            <a:tailEnd/>
          </a:ln>
        </p:spPr>
      </p:pic>
      <p:pic>
        <p:nvPicPr>
          <p:cNvPr id="8195"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8197" name="Text Box 7"/>
          <p:cNvSpPr txBox="1">
            <a:spLocks noChangeArrowheads="1"/>
          </p:cNvSpPr>
          <p:nvPr/>
        </p:nvSpPr>
        <p:spPr bwMode="auto">
          <a:xfrm>
            <a:off x="6324600" y="2071688"/>
            <a:ext cx="2667000" cy="457200"/>
          </a:xfrm>
          <a:prstGeom prst="rect">
            <a:avLst/>
          </a:prstGeom>
          <a:noFill/>
          <a:ln w="9525">
            <a:noFill/>
            <a:miter lim="800000"/>
            <a:headEnd/>
            <a:tailEnd/>
          </a:ln>
        </p:spPr>
        <p:txBody>
          <a:bodyPr>
            <a:spAutoFit/>
          </a:bodyPr>
          <a:lstStyle/>
          <a:p>
            <a:pPr algn="l">
              <a:spcBef>
                <a:spcPct val="50000"/>
              </a:spcBef>
            </a:pPr>
            <a:endParaRPr lang="en-US" b="1">
              <a:solidFill>
                <a:schemeClr val="bg1"/>
              </a:solidFill>
            </a:endParaRPr>
          </a:p>
        </p:txBody>
      </p:sp>
      <p:sp>
        <p:nvSpPr>
          <p:cNvPr id="8199" name="Text Box 3"/>
          <p:cNvSpPr txBox="1">
            <a:spLocks noChangeArrowheads="1"/>
          </p:cNvSpPr>
          <p:nvPr/>
        </p:nvSpPr>
        <p:spPr bwMode="auto">
          <a:xfrm>
            <a:off x="381000" y="2667000"/>
            <a:ext cx="3124200" cy="641350"/>
          </a:xfrm>
          <a:prstGeom prst="rect">
            <a:avLst/>
          </a:prstGeom>
          <a:noFill/>
          <a:ln w="9525">
            <a:noFill/>
            <a:miter lim="800000"/>
            <a:headEnd/>
            <a:tailEnd/>
          </a:ln>
        </p:spPr>
        <p:txBody>
          <a:bodyPr>
            <a:spAutoFit/>
          </a:bodyPr>
          <a:lstStyle/>
          <a:p>
            <a:pPr algn="l">
              <a:spcBef>
                <a:spcPct val="50000"/>
              </a:spcBef>
            </a:pPr>
            <a:r>
              <a:rPr lang="en-US" sz="3600" b="1"/>
              <a:t>Mid-1947</a:t>
            </a:r>
            <a:endParaRPr kumimoji="1" lang="en-US" sz="3600" b="1">
              <a:ea typeface="新細明體" pitchFamily="1" charset="-12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10" descr="732px-Sputnik1satellite"/>
          <p:cNvPicPr>
            <a:picLocks noChangeAspect="1" noChangeArrowheads="1"/>
          </p:cNvPicPr>
          <p:nvPr/>
        </p:nvPicPr>
        <p:blipFill>
          <a:blip r:embed="rId3" cstate="print"/>
          <a:srcRect/>
          <a:stretch>
            <a:fillRect/>
          </a:stretch>
        </p:blipFill>
        <p:spPr bwMode="auto">
          <a:xfrm>
            <a:off x="0" y="0"/>
            <a:ext cx="9220200" cy="7561263"/>
          </a:xfrm>
          <a:prstGeom prst="rect">
            <a:avLst/>
          </a:prstGeom>
          <a:noFill/>
          <a:ln w="9525">
            <a:noFill/>
            <a:miter lim="800000"/>
            <a:headEnd/>
            <a:tailEnd/>
          </a:ln>
        </p:spPr>
      </p:pic>
      <p:pic>
        <p:nvPicPr>
          <p:cNvPr id="9222" name="Picture 5" descr="su"/>
          <p:cNvPicPr>
            <a:picLocks noChangeAspect="1" noChangeArrowheads="1"/>
          </p:cNvPicPr>
          <p:nvPr/>
        </p:nvPicPr>
        <p:blipFill>
          <a:blip r:embed="rId4" cstate="print"/>
          <a:srcRect/>
          <a:stretch>
            <a:fillRect/>
          </a:stretch>
        </p:blipFill>
        <p:spPr bwMode="auto">
          <a:xfrm>
            <a:off x="0" y="0"/>
            <a:ext cx="3200400" cy="1601788"/>
          </a:xfrm>
          <a:prstGeom prst="rect">
            <a:avLst/>
          </a:prstGeom>
          <a:noFill/>
          <a:ln w="9525">
            <a:noFill/>
            <a:miter lim="800000"/>
            <a:headEnd/>
            <a:tailEnd/>
          </a:ln>
        </p:spPr>
      </p:pic>
      <p:sp>
        <p:nvSpPr>
          <p:cNvPr id="9223" name="Text Box 3"/>
          <p:cNvSpPr txBox="1">
            <a:spLocks noChangeArrowheads="1"/>
          </p:cNvSpPr>
          <p:nvPr/>
        </p:nvSpPr>
        <p:spPr bwMode="auto">
          <a:xfrm>
            <a:off x="381000" y="2667000"/>
            <a:ext cx="3124200" cy="1190625"/>
          </a:xfrm>
          <a:prstGeom prst="rect">
            <a:avLst/>
          </a:prstGeom>
          <a:noFill/>
          <a:ln w="9525">
            <a:noFill/>
            <a:miter lim="800000"/>
            <a:headEnd/>
            <a:tailEnd/>
          </a:ln>
        </p:spPr>
        <p:txBody>
          <a:bodyPr>
            <a:spAutoFit/>
          </a:bodyPr>
          <a:lstStyle/>
          <a:p>
            <a:pPr algn="l">
              <a:spcBef>
                <a:spcPct val="50000"/>
              </a:spcBef>
            </a:pPr>
            <a:r>
              <a:rPr lang="en-US" sz="3600" b="1">
                <a:solidFill>
                  <a:schemeClr val="bg1"/>
                </a:solidFill>
              </a:rPr>
              <a:t>October 4, 1957</a:t>
            </a:r>
            <a:endParaRPr kumimoji="1" lang="en-US" sz="3600" b="1">
              <a:solidFill>
                <a:schemeClr val="bg1"/>
              </a:solidFill>
              <a:ea typeface="新細明體" pitchFamily="1" charset="-12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descr="Laika_first_living_being_in_space"/>
          <p:cNvPicPr>
            <a:picLocks noChangeAspect="1" noChangeArrowheads="1"/>
          </p:cNvPicPr>
          <p:nvPr/>
        </p:nvPicPr>
        <p:blipFill>
          <a:blip r:embed="rId3" cstate="print"/>
          <a:srcRect/>
          <a:stretch>
            <a:fillRect/>
          </a:stretch>
        </p:blipFill>
        <p:spPr bwMode="auto">
          <a:xfrm>
            <a:off x="2362200" y="0"/>
            <a:ext cx="6781800" cy="5086350"/>
          </a:xfrm>
          <a:prstGeom prst="rect">
            <a:avLst/>
          </a:prstGeom>
          <a:noFill/>
          <a:ln w="9525">
            <a:noFill/>
            <a:miter lim="800000"/>
            <a:headEnd/>
            <a:tailEnd/>
          </a:ln>
        </p:spPr>
      </p:pic>
      <p:sp>
        <p:nvSpPr>
          <p:cNvPr id="10244" name="Text Box 4"/>
          <p:cNvSpPr txBox="1">
            <a:spLocks noChangeArrowheads="1"/>
          </p:cNvSpPr>
          <p:nvPr/>
        </p:nvSpPr>
        <p:spPr bwMode="auto">
          <a:xfrm>
            <a:off x="3200400" y="152400"/>
            <a:ext cx="3429000" cy="519113"/>
          </a:xfrm>
          <a:prstGeom prst="rect">
            <a:avLst/>
          </a:prstGeom>
          <a:noFill/>
          <a:ln w="9525">
            <a:noFill/>
            <a:miter lim="800000"/>
            <a:headEnd/>
            <a:tailEnd/>
          </a:ln>
        </p:spPr>
        <p:txBody>
          <a:bodyPr>
            <a:spAutoFit/>
          </a:bodyPr>
          <a:lstStyle/>
          <a:p>
            <a:pPr algn="r">
              <a:spcBef>
                <a:spcPct val="50000"/>
              </a:spcBef>
            </a:pPr>
            <a:endParaRPr lang="en-US" sz="2800" b="1">
              <a:solidFill>
                <a:schemeClr val="bg1"/>
              </a:solidFill>
            </a:endParaRPr>
          </a:p>
        </p:txBody>
      </p:sp>
      <p:pic>
        <p:nvPicPr>
          <p:cNvPr id="10245" name="Picture 7" descr="00037808"/>
          <p:cNvPicPr>
            <a:picLocks noChangeAspect="1" noChangeArrowheads="1"/>
          </p:cNvPicPr>
          <p:nvPr/>
        </p:nvPicPr>
        <p:blipFill>
          <a:blip r:embed="rId4" cstate="print"/>
          <a:srcRect/>
          <a:stretch>
            <a:fillRect/>
          </a:stretch>
        </p:blipFill>
        <p:spPr bwMode="auto">
          <a:xfrm>
            <a:off x="5715000" y="3886200"/>
            <a:ext cx="3429000" cy="2112963"/>
          </a:xfrm>
          <a:prstGeom prst="rect">
            <a:avLst/>
          </a:prstGeom>
          <a:noFill/>
          <a:ln w="9525">
            <a:noFill/>
            <a:miter lim="800000"/>
            <a:headEnd/>
            <a:tailEnd/>
          </a:ln>
        </p:spPr>
      </p:pic>
      <p:pic>
        <p:nvPicPr>
          <p:cNvPr id="10247" name="Picture 5" descr="su"/>
          <p:cNvPicPr>
            <a:picLocks noChangeAspect="1" noChangeArrowheads="1"/>
          </p:cNvPicPr>
          <p:nvPr/>
        </p:nvPicPr>
        <p:blipFill>
          <a:blip r:embed="rId5" cstate="print"/>
          <a:srcRect/>
          <a:stretch>
            <a:fillRect/>
          </a:stretch>
        </p:blipFill>
        <p:spPr bwMode="auto">
          <a:xfrm>
            <a:off x="0" y="0"/>
            <a:ext cx="3200400" cy="1601788"/>
          </a:xfrm>
          <a:prstGeom prst="rect">
            <a:avLst/>
          </a:prstGeom>
          <a:noFill/>
          <a:ln w="9525">
            <a:noFill/>
            <a:miter lim="800000"/>
            <a:headEnd/>
            <a:tailEnd/>
          </a:ln>
        </p:spPr>
      </p:pic>
      <p:sp>
        <p:nvSpPr>
          <p:cNvPr id="10248" name="Text Box 3"/>
          <p:cNvSpPr txBox="1">
            <a:spLocks noChangeArrowheads="1"/>
          </p:cNvSpPr>
          <p:nvPr/>
        </p:nvSpPr>
        <p:spPr bwMode="auto">
          <a:xfrm>
            <a:off x="381000" y="2667000"/>
            <a:ext cx="3124200" cy="1190625"/>
          </a:xfrm>
          <a:prstGeom prst="rect">
            <a:avLst/>
          </a:prstGeom>
          <a:solidFill>
            <a:schemeClr val="bg1"/>
          </a:solidFill>
          <a:ln w="9525">
            <a:noFill/>
            <a:miter lim="800000"/>
            <a:headEnd/>
            <a:tailEnd/>
          </a:ln>
        </p:spPr>
        <p:txBody>
          <a:bodyPr>
            <a:spAutoFit/>
          </a:bodyPr>
          <a:lstStyle/>
          <a:p>
            <a:pPr algn="l">
              <a:spcBef>
                <a:spcPct val="50000"/>
              </a:spcBef>
            </a:pPr>
            <a:r>
              <a:rPr lang="en-US" sz="3600" b="1"/>
              <a:t>November 1957</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9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9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1739</Words>
  <Application>Microsoft Office PowerPoint</Application>
  <PresentationFormat>On-screen Show (4:3)</PresentationFormat>
  <Paragraphs>123</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Blank Presentation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Chlesea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witts</dc:creator>
  <cp:lastModifiedBy>Administrator</cp:lastModifiedBy>
  <cp:revision>47</cp:revision>
  <dcterms:created xsi:type="dcterms:W3CDTF">2006-10-18T13:27:17Z</dcterms:created>
  <dcterms:modified xsi:type="dcterms:W3CDTF">2013-03-11T14:44:28Z</dcterms:modified>
</cp:coreProperties>
</file>